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5" r:id="rId2"/>
    <p:sldId id="264" r:id="rId3"/>
    <p:sldId id="263" r:id="rId4"/>
    <p:sldId id="259" r:id="rId5"/>
    <p:sldId id="260" r:id="rId6"/>
    <p:sldId id="261" r:id="rId7"/>
  </p:sldIdLst>
  <p:sldSz cx="10691813" cy="7559675"/>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5" d="100"/>
          <a:sy n="115" d="100"/>
        </p:scale>
        <p:origin x="918" y="114"/>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2223744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76000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3708734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1092416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893944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354709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1050818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1621695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3593467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426203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5A4525-6D26-4E0C-AA80-E785C7D37D73}" type="datetimeFigureOut">
              <a:rPr kumimoji="1" lang="ja-JP" altLang="en-US" smtClean="0"/>
              <a:t>2022/7/11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2087291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7D5A4525-6D26-4E0C-AA80-E785C7D37D73}" type="datetimeFigureOut">
              <a:rPr kumimoji="1" lang="ja-JP" altLang="en-US" smtClean="0"/>
              <a:t>2022/7/11</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F0E22F9-D501-4FF9-9F8E-C543298F5052}" type="slidenum">
              <a:rPr kumimoji="1" lang="ja-JP" altLang="en-US" smtClean="0"/>
              <a:t>‹#›</a:t>
            </a:fld>
            <a:endParaRPr kumimoji="1" lang="ja-JP" altLang="en-US"/>
          </a:p>
        </p:txBody>
      </p:sp>
    </p:spTree>
    <p:extLst>
      <p:ext uri="{BB962C8B-B14F-4D97-AF65-F5344CB8AC3E}">
        <p14:creationId xmlns:p14="http://schemas.microsoft.com/office/powerpoint/2010/main" val="2861636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
            <a:ext cx="10691813" cy="7559674"/>
          </a:xfrm>
          <a:prstGeom prst="rect">
            <a:avLst/>
          </a:prstGeom>
          <a:solidFill>
            <a:srgbClr val="ACC7D0"/>
          </a:solidFill>
          <a:ln>
            <a:solidFill>
              <a:srgbClr val="ACC7D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5" name="角丸四角形 4"/>
          <p:cNvSpPr/>
          <p:nvPr/>
        </p:nvSpPr>
        <p:spPr>
          <a:xfrm>
            <a:off x="100013" y="608558"/>
            <a:ext cx="5423980" cy="4826471"/>
          </a:xfrm>
          <a:prstGeom prst="roundRect">
            <a:avLst>
              <a:gd name="adj" fmla="val 3007"/>
            </a:avLst>
          </a:prstGeom>
          <a:solidFill>
            <a:schemeClr val="bg1"/>
          </a:solidFill>
          <a:ln w="19050">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11" dirty="0">
              <a:solidFill>
                <a:srgbClr val="464038"/>
              </a:solidFill>
            </a:endParaRPr>
          </a:p>
        </p:txBody>
      </p:sp>
      <p:grpSp>
        <p:nvGrpSpPr>
          <p:cNvPr id="6" name="グループ化 5"/>
          <p:cNvGrpSpPr/>
          <p:nvPr/>
        </p:nvGrpSpPr>
        <p:grpSpPr>
          <a:xfrm>
            <a:off x="217694" y="4040824"/>
            <a:ext cx="5725142" cy="1260000"/>
            <a:chOff x="5104267" y="803169"/>
            <a:chExt cx="4297229" cy="1200747"/>
          </a:xfrm>
        </p:grpSpPr>
        <p:sp>
          <p:nvSpPr>
            <p:cNvPr id="7" name="角丸四角形 6"/>
            <p:cNvSpPr/>
            <p:nvPr/>
          </p:nvSpPr>
          <p:spPr>
            <a:xfrm>
              <a:off x="5104267" y="803169"/>
              <a:ext cx="3897273" cy="1200747"/>
            </a:xfrm>
            <a:prstGeom prst="roundRect">
              <a:avLst>
                <a:gd name="adj" fmla="val 10881"/>
              </a:avLst>
            </a:prstGeom>
            <a:solidFill>
              <a:schemeClr val="bg1"/>
            </a:solidFill>
            <a:ln>
              <a:solidFill>
                <a:srgbClr val="6E64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8" name="テキスト ボックス 7"/>
            <p:cNvSpPr txBox="1"/>
            <p:nvPr/>
          </p:nvSpPr>
          <p:spPr>
            <a:xfrm>
              <a:off x="6137655" y="943360"/>
              <a:ext cx="2960807" cy="674597"/>
            </a:xfrm>
            <a:prstGeom prst="rect">
              <a:avLst/>
            </a:prstGeom>
            <a:noFill/>
          </p:spPr>
          <p:txBody>
            <a:bodyPr wrap="square" rtlCol="0">
              <a:spAutoFit/>
            </a:bodyPr>
            <a:lstStyle/>
            <a:p>
              <a:pPr>
                <a:lnSpc>
                  <a:spcPts val="1619"/>
                </a:lnSpc>
              </a:pPr>
              <a:r>
                <a:rPr kumimoji="1" lang="ja-JP" altLang="en-US" sz="1100" dirty="0" smtClean="0">
                  <a:solidFill>
                    <a:srgbClr val="464038"/>
                  </a:solidFill>
                </a:rPr>
                <a:t>◇</a:t>
              </a:r>
              <a:r>
                <a:rPr kumimoji="1" lang="ja-JP" altLang="en-US" sz="1100" dirty="0">
                  <a:solidFill>
                    <a:srgbClr val="464038"/>
                  </a:solidFill>
                </a:rPr>
                <a:t>　</a:t>
              </a:r>
              <a:r>
                <a:rPr kumimoji="1" lang="ja-JP" altLang="en-US" sz="1100" dirty="0" smtClean="0">
                  <a:solidFill>
                    <a:srgbClr val="464038"/>
                  </a:solidFill>
                </a:rPr>
                <a:t>全国一律基準の緩和</a:t>
              </a:r>
              <a:endParaRPr kumimoji="1" lang="en-US" altLang="ja-JP" sz="1100" dirty="0" smtClean="0">
                <a:solidFill>
                  <a:srgbClr val="464038"/>
                </a:solidFill>
              </a:endParaRPr>
            </a:p>
            <a:p>
              <a:pPr>
                <a:lnSpc>
                  <a:spcPts val="1619"/>
                </a:lnSpc>
              </a:pPr>
              <a:r>
                <a:rPr kumimoji="1" lang="ja-JP" altLang="en-US" sz="1100" dirty="0" smtClean="0">
                  <a:solidFill>
                    <a:srgbClr val="464038"/>
                  </a:solidFill>
                </a:rPr>
                <a:t>◇　地方への事務・権限の移譲</a:t>
              </a:r>
              <a:endParaRPr kumimoji="1" lang="en-US" altLang="ja-JP" sz="1100" dirty="0" smtClean="0">
                <a:solidFill>
                  <a:srgbClr val="464038"/>
                </a:solidFill>
              </a:endParaRPr>
            </a:p>
            <a:p>
              <a:pPr>
                <a:lnSpc>
                  <a:spcPts val="1619"/>
                </a:lnSpc>
              </a:pPr>
              <a:r>
                <a:rPr kumimoji="1" lang="ja-JP" altLang="en-US" sz="1100" dirty="0" smtClean="0">
                  <a:solidFill>
                    <a:srgbClr val="464038"/>
                  </a:solidFill>
                </a:rPr>
                <a:t>◇</a:t>
              </a:r>
              <a:r>
                <a:rPr kumimoji="1" lang="ja-JP" altLang="en-US" sz="1100" dirty="0">
                  <a:solidFill>
                    <a:srgbClr val="464038"/>
                  </a:solidFill>
                </a:rPr>
                <a:t>　事務の簡素化　　　　　　　             等が対象</a:t>
              </a:r>
              <a:endParaRPr kumimoji="1" lang="en-US" altLang="ja-JP" sz="1100" dirty="0">
                <a:solidFill>
                  <a:srgbClr val="464038"/>
                </a:solidFill>
              </a:endParaRPr>
            </a:p>
          </p:txBody>
        </p:sp>
        <p:sp>
          <p:nvSpPr>
            <p:cNvPr id="9" name="テキスト ボックス 8"/>
            <p:cNvSpPr txBox="1"/>
            <p:nvPr/>
          </p:nvSpPr>
          <p:spPr>
            <a:xfrm>
              <a:off x="5111339" y="1706278"/>
              <a:ext cx="4290157" cy="225273"/>
            </a:xfrm>
            <a:prstGeom prst="rect">
              <a:avLst/>
            </a:prstGeom>
            <a:noFill/>
          </p:spPr>
          <p:txBody>
            <a:bodyPr wrap="square" rtlCol="0">
              <a:spAutoFit/>
            </a:bodyPr>
            <a:lstStyle/>
            <a:p>
              <a:r>
                <a:rPr kumimoji="1" lang="en-US" altLang="ja-JP" sz="950" dirty="0">
                  <a:solidFill>
                    <a:srgbClr val="464038"/>
                  </a:solidFill>
                </a:rPr>
                <a:t>※</a:t>
              </a:r>
              <a:r>
                <a:rPr kumimoji="1" lang="ja-JP" altLang="en-US" sz="950" dirty="0">
                  <a:solidFill>
                    <a:srgbClr val="464038"/>
                  </a:solidFill>
                </a:rPr>
                <a:t>税財源配分や税制改正、予算事業の新設、国が直接執行する事業の運用改善等は対象外</a:t>
              </a:r>
            </a:p>
          </p:txBody>
        </p:sp>
      </p:grpSp>
      <p:sp>
        <p:nvSpPr>
          <p:cNvPr id="10" name="角丸四角形吹き出し 9"/>
          <p:cNvSpPr/>
          <p:nvPr/>
        </p:nvSpPr>
        <p:spPr>
          <a:xfrm>
            <a:off x="842876" y="2011273"/>
            <a:ext cx="3830536" cy="325881"/>
          </a:xfrm>
          <a:prstGeom prst="wedgeRoundRectCallout">
            <a:avLst>
              <a:gd name="adj1" fmla="val 54576"/>
              <a:gd name="adj2" fmla="val 5322"/>
              <a:gd name="adj3" fmla="val 16667"/>
            </a:avLst>
          </a:prstGeom>
          <a:solidFill>
            <a:schemeClr val="bg1"/>
          </a:solidFill>
          <a:ln w="12700">
            <a:solidFill>
              <a:srgbClr val="6866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59"/>
          </a:p>
        </p:txBody>
      </p:sp>
      <p:sp>
        <p:nvSpPr>
          <p:cNvPr id="11" name="テキスト ボックス 10"/>
          <p:cNvSpPr txBox="1"/>
          <p:nvPr/>
        </p:nvSpPr>
        <p:spPr>
          <a:xfrm>
            <a:off x="227116" y="3668266"/>
            <a:ext cx="5842365" cy="324833"/>
          </a:xfrm>
          <a:prstGeom prst="rect">
            <a:avLst/>
          </a:prstGeom>
          <a:noFill/>
        </p:spPr>
        <p:txBody>
          <a:bodyPr wrap="square" rtlCol="0">
            <a:spAutoFit/>
          </a:bodyPr>
          <a:lstStyle/>
          <a:p>
            <a:pPr algn="ctr"/>
            <a:r>
              <a:rPr kumimoji="1" lang="ja-JP" altLang="en-US" sz="1500" dirty="0">
                <a:solidFill>
                  <a:srgbClr val="464038"/>
                </a:solidFill>
              </a:rPr>
              <a:t>そんな時は</a:t>
            </a:r>
            <a:r>
              <a:rPr kumimoji="1" lang="en-US" altLang="ja-JP" sz="1500" b="1" dirty="0">
                <a:solidFill>
                  <a:srgbClr val="464038"/>
                </a:solidFill>
              </a:rPr>
              <a:t>『</a:t>
            </a:r>
            <a:r>
              <a:rPr kumimoji="1" lang="ja-JP" altLang="en-US" sz="1500" b="1" dirty="0">
                <a:solidFill>
                  <a:srgbClr val="464038"/>
                </a:solidFill>
              </a:rPr>
              <a:t>提案募集方式</a:t>
            </a:r>
            <a:r>
              <a:rPr kumimoji="1" lang="en-US" altLang="ja-JP" sz="1500" b="1" dirty="0">
                <a:solidFill>
                  <a:srgbClr val="464038"/>
                </a:solidFill>
              </a:rPr>
              <a:t>』</a:t>
            </a:r>
            <a:r>
              <a:rPr kumimoji="1" lang="ja-JP" altLang="en-US" sz="1500" dirty="0">
                <a:solidFill>
                  <a:srgbClr val="464038"/>
                </a:solidFill>
              </a:rPr>
              <a:t>をぜひご活用ください！</a:t>
            </a:r>
          </a:p>
        </p:txBody>
      </p:sp>
      <p:sp>
        <p:nvSpPr>
          <p:cNvPr id="12" name="角丸四角形吹き出し 11"/>
          <p:cNvSpPr/>
          <p:nvPr/>
        </p:nvSpPr>
        <p:spPr>
          <a:xfrm>
            <a:off x="1350338" y="2505226"/>
            <a:ext cx="3221584" cy="494727"/>
          </a:xfrm>
          <a:prstGeom prst="wedgeRoundRectCallout">
            <a:avLst>
              <a:gd name="adj1" fmla="val -59011"/>
              <a:gd name="adj2" fmla="val -27113"/>
              <a:gd name="adj3" fmla="val 16667"/>
            </a:avLst>
          </a:prstGeom>
          <a:solidFill>
            <a:schemeClr val="bg1"/>
          </a:solidFill>
          <a:ln w="12700">
            <a:solidFill>
              <a:srgbClr val="6866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59"/>
          </a:p>
        </p:txBody>
      </p:sp>
      <p:sp>
        <p:nvSpPr>
          <p:cNvPr id="13" name="角丸四角形吹き出し 12"/>
          <p:cNvSpPr/>
          <p:nvPr/>
        </p:nvSpPr>
        <p:spPr>
          <a:xfrm>
            <a:off x="1085647" y="3134158"/>
            <a:ext cx="3200539" cy="476115"/>
          </a:xfrm>
          <a:prstGeom prst="wedgeRoundRectCallout">
            <a:avLst>
              <a:gd name="adj1" fmla="val 57510"/>
              <a:gd name="adj2" fmla="val -43706"/>
              <a:gd name="adj3" fmla="val 16667"/>
            </a:avLst>
          </a:prstGeom>
          <a:solidFill>
            <a:schemeClr val="bg1"/>
          </a:solidFill>
          <a:ln w="12700">
            <a:solidFill>
              <a:srgbClr val="6866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59"/>
          </a:p>
        </p:txBody>
      </p:sp>
      <p:sp>
        <p:nvSpPr>
          <p:cNvPr id="17" name="テキスト ボックス 16"/>
          <p:cNvSpPr txBox="1"/>
          <p:nvPr/>
        </p:nvSpPr>
        <p:spPr>
          <a:xfrm>
            <a:off x="1383239" y="2557959"/>
            <a:ext cx="3178548" cy="430887"/>
          </a:xfrm>
          <a:prstGeom prst="rect">
            <a:avLst/>
          </a:prstGeom>
          <a:noFill/>
        </p:spPr>
        <p:txBody>
          <a:bodyPr wrap="square" rtlCol="0">
            <a:spAutoFit/>
          </a:bodyPr>
          <a:lstStyle/>
          <a:p>
            <a:r>
              <a:rPr kumimoji="1" lang="ja-JP" altLang="en-US" sz="1100" dirty="0">
                <a:solidFill>
                  <a:srgbClr val="6E6457"/>
                </a:solidFill>
              </a:rPr>
              <a:t>この手続き、書類と記入様式がめ</a:t>
            </a:r>
            <a:r>
              <a:rPr kumimoji="1" lang="ja-JP" altLang="en-US" sz="1100" dirty="0" err="1">
                <a:solidFill>
                  <a:srgbClr val="6E6457"/>
                </a:solidFill>
              </a:rPr>
              <a:t>っちゃ</a:t>
            </a:r>
            <a:r>
              <a:rPr kumimoji="1" lang="ja-JP" altLang="en-US" sz="1100" dirty="0" smtClean="0">
                <a:solidFill>
                  <a:srgbClr val="6E6457"/>
                </a:solidFill>
              </a:rPr>
              <a:t>多くて</a:t>
            </a:r>
            <a:endParaRPr kumimoji="1" lang="en-US" altLang="ja-JP" sz="1100" dirty="0" smtClean="0">
              <a:solidFill>
                <a:srgbClr val="6E6457"/>
              </a:solidFill>
            </a:endParaRPr>
          </a:p>
          <a:p>
            <a:r>
              <a:rPr kumimoji="1" lang="ja-JP" altLang="en-US" sz="1100" dirty="0" smtClean="0">
                <a:solidFill>
                  <a:srgbClr val="6E6457"/>
                </a:solidFill>
              </a:rPr>
              <a:t>毎回</a:t>
            </a:r>
            <a:r>
              <a:rPr kumimoji="1" lang="ja-JP" altLang="en-US" sz="1100" dirty="0">
                <a:solidFill>
                  <a:srgbClr val="6E6457"/>
                </a:solidFill>
              </a:rPr>
              <a:t>、事務負担が大きい</a:t>
            </a:r>
            <a:r>
              <a:rPr kumimoji="1" lang="ja-JP" altLang="en-US" sz="1100" dirty="0" smtClean="0">
                <a:solidFill>
                  <a:srgbClr val="6E6457"/>
                </a:solidFill>
              </a:rPr>
              <a:t>ねんよなぁ</a:t>
            </a:r>
            <a:r>
              <a:rPr kumimoji="1" lang="en-US" altLang="ja-JP" sz="1100" dirty="0" smtClean="0">
                <a:solidFill>
                  <a:srgbClr val="6E6457"/>
                </a:solidFill>
              </a:rPr>
              <a:t>…</a:t>
            </a:r>
            <a:endParaRPr kumimoji="1" lang="ja-JP" altLang="en-US" sz="1100" dirty="0">
              <a:solidFill>
                <a:srgbClr val="6E6457"/>
              </a:solidFill>
            </a:endParaRPr>
          </a:p>
        </p:txBody>
      </p:sp>
      <p:sp>
        <p:nvSpPr>
          <p:cNvPr id="18" name="テキスト ボックス 17"/>
          <p:cNvSpPr txBox="1"/>
          <p:nvPr/>
        </p:nvSpPr>
        <p:spPr>
          <a:xfrm>
            <a:off x="1246414" y="3163824"/>
            <a:ext cx="4269539" cy="430887"/>
          </a:xfrm>
          <a:prstGeom prst="rect">
            <a:avLst/>
          </a:prstGeom>
          <a:noFill/>
        </p:spPr>
        <p:txBody>
          <a:bodyPr wrap="square" rtlCol="0">
            <a:spAutoFit/>
          </a:bodyPr>
          <a:lstStyle/>
          <a:p>
            <a:r>
              <a:rPr kumimoji="1" lang="ja-JP" altLang="en-US" sz="1100" dirty="0">
                <a:solidFill>
                  <a:srgbClr val="6E6457"/>
                </a:solidFill>
              </a:rPr>
              <a:t>この通知やと実施方法がはっきり</a:t>
            </a:r>
            <a:r>
              <a:rPr kumimoji="1" lang="ja-JP" altLang="en-US" sz="1100" dirty="0" smtClean="0">
                <a:solidFill>
                  <a:srgbClr val="6E6457"/>
                </a:solidFill>
              </a:rPr>
              <a:t>せんけん</a:t>
            </a:r>
            <a:endParaRPr kumimoji="1" lang="en-US" altLang="ja-JP" sz="1100" dirty="0" smtClean="0">
              <a:solidFill>
                <a:srgbClr val="6E6457"/>
              </a:solidFill>
            </a:endParaRPr>
          </a:p>
          <a:p>
            <a:r>
              <a:rPr kumimoji="1" lang="ja-JP" altLang="en-US" sz="1100" dirty="0" err="1" smtClean="0">
                <a:solidFill>
                  <a:srgbClr val="6E6457"/>
                </a:solidFill>
              </a:rPr>
              <a:t>困</a:t>
            </a:r>
            <a:r>
              <a:rPr kumimoji="1" lang="ja-JP" altLang="en-US" sz="1100" dirty="0" err="1">
                <a:solidFill>
                  <a:srgbClr val="6E6457"/>
                </a:solidFill>
              </a:rPr>
              <a:t>っとるっちゃんね</a:t>
            </a:r>
            <a:r>
              <a:rPr kumimoji="1" lang="ja-JP" altLang="en-US" sz="1100" dirty="0">
                <a:solidFill>
                  <a:srgbClr val="6E6457"/>
                </a:solidFill>
              </a:rPr>
              <a:t>～</a:t>
            </a:r>
            <a:endParaRPr kumimoji="1" lang="en-US" altLang="ja-JP" sz="1100" dirty="0">
              <a:solidFill>
                <a:srgbClr val="6E6457"/>
              </a:solidFill>
            </a:endParaRPr>
          </a:p>
        </p:txBody>
      </p:sp>
      <p:sp>
        <p:nvSpPr>
          <p:cNvPr id="19" name="テキスト ボックス 18"/>
          <p:cNvSpPr txBox="1"/>
          <p:nvPr/>
        </p:nvSpPr>
        <p:spPr>
          <a:xfrm>
            <a:off x="897471" y="2042643"/>
            <a:ext cx="4441439" cy="261610"/>
          </a:xfrm>
          <a:prstGeom prst="rect">
            <a:avLst/>
          </a:prstGeom>
          <a:noFill/>
        </p:spPr>
        <p:txBody>
          <a:bodyPr wrap="square" rtlCol="0">
            <a:spAutoFit/>
          </a:bodyPr>
          <a:lstStyle/>
          <a:p>
            <a:r>
              <a:rPr kumimoji="1" lang="ja-JP" altLang="en-US" sz="1100" dirty="0">
                <a:solidFill>
                  <a:srgbClr val="6E6457"/>
                </a:solidFill>
              </a:rPr>
              <a:t>この規定じゃ、うちのところじゃ実行が難しいんだ</a:t>
            </a:r>
            <a:r>
              <a:rPr kumimoji="1" lang="ja-JP" altLang="en-US" sz="1100" dirty="0" smtClean="0">
                <a:solidFill>
                  <a:srgbClr val="6E6457"/>
                </a:solidFill>
              </a:rPr>
              <a:t>から</a:t>
            </a:r>
            <a:r>
              <a:rPr kumimoji="1" lang="en-US" altLang="ja-JP" sz="1100" dirty="0" smtClean="0">
                <a:solidFill>
                  <a:srgbClr val="6E6457"/>
                </a:solidFill>
              </a:rPr>
              <a:t>…</a:t>
            </a:r>
            <a:endParaRPr kumimoji="1" lang="en-US" altLang="ja-JP" sz="1100" dirty="0">
              <a:solidFill>
                <a:srgbClr val="6E6457"/>
              </a:solidFill>
            </a:endParaRPr>
          </a:p>
        </p:txBody>
      </p:sp>
      <p:sp>
        <p:nvSpPr>
          <p:cNvPr id="20" name="テキスト ボックス 19"/>
          <p:cNvSpPr txBox="1"/>
          <p:nvPr/>
        </p:nvSpPr>
        <p:spPr>
          <a:xfrm>
            <a:off x="0" y="88552"/>
            <a:ext cx="10691814" cy="490904"/>
          </a:xfrm>
          <a:prstGeom prst="rect">
            <a:avLst/>
          </a:prstGeom>
          <a:solidFill>
            <a:srgbClr val="ACC7D0"/>
          </a:solidFill>
          <a:ln>
            <a:noFill/>
          </a:ln>
        </p:spPr>
        <p:txBody>
          <a:bodyPr wrap="square" rtlCol="0">
            <a:spAutoFit/>
          </a:bodyPr>
          <a:lstStyle/>
          <a:p>
            <a:pPr algn="ctr"/>
            <a:r>
              <a:rPr kumimoji="1" lang="ja-JP" altLang="en-US" sz="2590" b="1" dirty="0">
                <a:solidFill>
                  <a:srgbClr val="464038"/>
                </a:solidFill>
              </a:rPr>
              <a:t>「提案募集方式」を活用して地域の課題を解決しませんか？</a:t>
            </a:r>
          </a:p>
        </p:txBody>
      </p:sp>
      <p:grpSp>
        <p:nvGrpSpPr>
          <p:cNvPr id="21" name="グループ化 20"/>
          <p:cNvGrpSpPr/>
          <p:nvPr/>
        </p:nvGrpSpPr>
        <p:grpSpPr>
          <a:xfrm>
            <a:off x="5654847" y="608555"/>
            <a:ext cx="4950431" cy="4826472"/>
            <a:chOff x="5253626" y="462593"/>
            <a:chExt cx="4586592" cy="4471738"/>
          </a:xfrm>
        </p:grpSpPr>
        <p:grpSp>
          <p:nvGrpSpPr>
            <p:cNvPr id="22" name="グループ化 21"/>
            <p:cNvGrpSpPr/>
            <p:nvPr/>
          </p:nvGrpSpPr>
          <p:grpSpPr>
            <a:xfrm>
              <a:off x="5253626" y="462593"/>
              <a:ext cx="4586592" cy="4471738"/>
              <a:chOff x="3709489" y="4241064"/>
              <a:chExt cx="3175333" cy="3095823"/>
            </a:xfrm>
          </p:grpSpPr>
          <p:sp>
            <p:nvSpPr>
              <p:cNvPr id="24" name="角丸四角形 23"/>
              <p:cNvSpPr/>
              <p:nvPr/>
            </p:nvSpPr>
            <p:spPr>
              <a:xfrm>
                <a:off x="3709489" y="4241064"/>
                <a:ext cx="3175333" cy="3095823"/>
              </a:xfrm>
              <a:prstGeom prst="roundRect">
                <a:avLst>
                  <a:gd name="adj" fmla="val 2845"/>
                </a:avLst>
              </a:prstGeom>
              <a:solidFill>
                <a:schemeClr val="bg1"/>
              </a:solidFill>
              <a:ln w="19050">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8" dirty="0"/>
              </a:p>
            </p:txBody>
          </p:sp>
          <p:pic>
            <p:nvPicPr>
              <p:cNvPr id="25" name="図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15690" y="6489250"/>
                <a:ext cx="1070571" cy="753089"/>
              </a:xfrm>
              <a:prstGeom prst="rect">
                <a:avLst/>
              </a:prstGeom>
            </p:spPr>
          </p:pic>
          <p:sp>
            <p:nvSpPr>
              <p:cNvPr id="26" name="テキスト ボックス 25"/>
              <p:cNvSpPr txBox="1"/>
              <p:nvPr/>
            </p:nvSpPr>
            <p:spPr>
              <a:xfrm>
                <a:off x="3786280" y="4724698"/>
                <a:ext cx="2975522" cy="1868869"/>
              </a:xfrm>
              <a:prstGeom prst="rect">
                <a:avLst/>
              </a:prstGeom>
              <a:noFill/>
            </p:spPr>
            <p:txBody>
              <a:bodyPr wrap="square" rtlCol="0">
                <a:spAutoFit/>
              </a:bodyPr>
              <a:lstStyle/>
              <a:p>
                <a:pPr marL="267269" indent="-267269">
                  <a:lnSpc>
                    <a:spcPts val="2159"/>
                  </a:lnSpc>
                  <a:buFont typeface="Arial" panose="020B0604020202020204" pitchFamily="34" charset="0"/>
                  <a:buChar char="•"/>
                </a:pPr>
                <a:r>
                  <a:rPr kumimoji="1" lang="ja-JP" altLang="en-US" sz="1511" dirty="0">
                    <a:solidFill>
                      <a:schemeClr val="tx1">
                        <a:lumMod val="75000"/>
                        <a:lumOff val="25000"/>
                      </a:schemeClr>
                    </a:solidFill>
                  </a:rPr>
                  <a:t>各府省との調整対象となった</a:t>
                </a:r>
                <a:r>
                  <a:rPr kumimoji="1" lang="ja-JP" altLang="en-US" sz="1511" u="heavy" dirty="0">
                    <a:solidFill>
                      <a:schemeClr val="tx1">
                        <a:lumMod val="75000"/>
                        <a:lumOff val="25000"/>
                      </a:schemeClr>
                    </a:solidFill>
                  </a:rPr>
                  <a:t>地方からの提案は高い確率（近年は約９割）で実現</a:t>
                </a:r>
                <a:r>
                  <a:rPr kumimoji="1" lang="ja-JP" altLang="en-US" sz="1511" dirty="0">
                    <a:solidFill>
                      <a:schemeClr val="tx1">
                        <a:lumMod val="75000"/>
                        <a:lumOff val="25000"/>
                      </a:schemeClr>
                    </a:solidFill>
                  </a:rPr>
                  <a:t>してます！</a:t>
                </a:r>
                <a:endParaRPr kumimoji="1" lang="en-US" altLang="ja-JP" sz="1511" dirty="0">
                  <a:solidFill>
                    <a:schemeClr val="tx1">
                      <a:lumMod val="75000"/>
                      <a:lumOff val="25000"/>
                    </a:schemeClr>
                  </a:solidFill>
                </a:endParaRPr>
              </a:p>
              <a:p>
                <a:pPr marL="267269" indent="-267269">
                  <a:lnSpc>
                    <a:spcPts val="2159"/>
                  </a:lnSpc>
                  <a:buFont typeface="Arial" panose="020B0604020202020204" pitchFamily="34" charset="0"/>
                  <a:buChar char="•"/>
                </a:pPr>
                <a:endParaRPr kumimoji="1" lang="en-US" altLang="ja-JP" sz="1511" dirty="0">
                  <a:solidFill>
                    <a:schemeClr val="tx1">
                      <a:lumMod val="75000"/>
                      <a:lumOff val="25000"/>
                    </a:schemeClr>
                  </a:solidFill>
                </a:endParaRPr>
              </a:p>
              <a:p>
                <a:pPr marL="267269" indent="-267269">
                  <a:lnSpc>
                    <a:spcPts val="2159"/>
                  </a:lnSpc>
                  <a:buFont typeface="Arial" panose="020B0604020202020204" pitchFamily="34" charset="0"/>
                  <a:buChar char="•"/>
                </a:pPr>
                <a:r>
                  <a:rPr kumimoji="1" lang="ja-JP" altLang="en-US" sz="1511" u="heavy" dirty="0">
                    <a:solidFill>
                      <a:schemeClr val="tx1">
                        <a:lumMod val="75000"/>
                        <a:lumOff val="25000"/>
                      </a:schemeClr>
                    </a:solidFill>
                  </a:rPr>
                  <a:t>提案した年に政府の対応方針が決定</a:t>
                </a:r>
                <a:r>
                  <a:rPr kumimoji="1" lang="ja-JP" altLang="en-US" sz="1511" dirty="0">
                    <a:solidFill>
                      <a:schemeClr val="tx1">
                        <a:lumMod val="75000"/>
                        <a:lumOff val="25000"/>
                      </a:schemeClr>
                    </a:solidFill>
                  </a:rPr>
                  <a:t>し、早いものであれば年内には支障が解消されます！</a:t>
                </a:r>
                <a:endParaRPr kumimoji="1" lang="en-US" altLang="ja-JP" sz="1511" dirty="0">
                  <a:solidFill>
                    <a:schemeClr val="tx1">
                      <a:lumMod val="75000"/>
                      <a:lumOff val="25000"/>
                    </a:schemeClr>
                  </a:solidFill>
                </a:endParaRPr>
              </a:p>
              <a:p>
                <a:pPr marL="267269" indent="-267269">
                  <a:lnSpc>
                    <a:spcPts val="2159"/>
                  </a:lnSpc>
                  <a:buFont typeface="Arial" panose="020B0604020202020204" pitchFamily="34" charset="0"/>
                  <a:buChar char="•"/>
                </a:pPr>
                <a:endParaRPr kumimoji="1" lang="en-US" altLang="ja-JP" sz="1511" dirty="0">
                  <a:solidFill>
                    <a:schemeClr val="tx1">
                      <a:lumMod val="75000"/>
                      <a:lumOff val="25000"/>
                    </a:schemeClr>
                  </a:solidFill>
                </a:endParaRPr>
              </a:p>
              <a:p>
                <a:pPr marL="267269" indent="-267269">
                  <a:lnSpc>
                    <a:spcPts val="2159"/>
                  </a:lnSpc>
                  <a:buFont typeface="Arial" panose="020B0604020202020204" pitchFamily="34" charset="0"/>
                  <a:buChar char="•"/>
                </a:pPr>
                <a:r>
                  <a:rPr kumimoji="1" lang="ja-JP" altLang="en-US" sz="1511" u="heavy" dirty="0">
                    <a:solidFill>
                      <a:schemeClr val="tx1">
                        <a:lumMod val="75000"/>
                        <a:lumOff val="25000"/>
                      </a:schemeClr>
                    </a:solidFill>
                  </a:rPr>
                  <a:t>各府省とのやりとりは内閣府</a:t>
                </a:r>
                <a:r>
                  <a:rPr kumimoji="1" lang="ja-JP" altLang="en-US" sz="1511" dirty="0">
                    <a:solidFill>
                      <a:schemeClr val="tx1">
                        <a:lumMod val="75000"/>
                        <a:lumOff val="25000"/>
                      </a:schemeClr>
                    </a:solidFill>
                  </a:rPr>
                  <a:t>が行います！</a:t>
                </a:r>
                <a:endParaRPr kumimoji="1" lang="en-US" altLang="ja-JP" sz="1511" dirty="0">
                  <a:solidFill>
                    <a:schemeClr val="tx1">
                      <a:lumMod val="75000"/>
                      <a:lumOff val="25000"/>
                    </a:schemeClr>
                  </a:solidFill>
                </a:endParaRPr>
              </a:p>
              <a:p>
                <a:pPr>
                  <a:lnSpc>
                    <a:spcPts val="2159"/>
                  </a:lnSpc>
                </a:pPr>
                <a:endParaRPr kumimoji="1" lang="en-US" altLang="ja-JP" sz="1295" dirty="0">
                  <a:solidFill>
                    <a:schemeClr val="tx1">
                      <a:lumMod val="75000"/>
                      <a:lumOff val="25000"/>
                    </a:schemeClr>
                  </a:solidFill>
                </a:endParaRPr>
              </a:p>
              <a:p>
                <a:pPr marL="267269" indent="-267269">
                  <a:lnSpc>
                    <a:spcPts val="2159"/>
                  </a:lnSpc>
                  <a:buFont typeface="Arial" panose="020B0604020202020204" pitchFamily="34" charset="0"/>
                  <a:buChar char="•"/>
                </a:pPr>
                <a:r>
                  <a:rPr kumimoji="1" lang="ja-JP" altLang="en-US" sz="1511" u="heavy" dirty="0">
                    <a:solidFill>
                      <a:schemeClr val="tx1">
                        <a:lumMod val="75000"/>
                        <a:lumOff val="25000"/>
                      </a:schemeClr>
                    </a:solidFill>
                  </a:rPr>
                  <a:t>地方公共団体から出向している調査員が相談を受け付け</a:t>
                </a:r>
                <a:r>
                  <a:rPr kumimoji="1" lang="ja-JP" altLang="en-US" sz="1511" dirty="0">
                    <a:solidFill>
                      <a:schemeClr val="tx1">
                        <a:lumMod val="75000"/>
                        <a:lumOff val="25000"/>
                      </a:schemeClr>
                    </a:solidFill>
                  </a:rPr>
                  <a:t>ています！</a:t>
                </a:r>
                <a:endParaRPr kumimoji="1" lang="en-US" altLang="ja-JP" sz="1511" dirty="0">
                  <a:solidFill>
                    <a:schemeClr val="tx1">
                      <a:lumMod val="75000"/>
                      <a:lumOff val="25000"/>
                    </a:schemeClr>
                  </a:solidFill>
                </a:endParaRPr>
              </a:p>
            </p:txBody>
          </p:sp>
        </p:grpSp>
        <p:sp>
          <p:nvSpPr>
            <p:cNvPr id="23" name="テキスト ボックス 22"/>
            <p:cNvSpPr txBox="1"/>
            <p:nvPr/>
          </p:nvSpPr>
          <p:spPr>
            <a:xfrm>
              <a:off x="5356769" y="579486"/>
              <a:ext cx="4072193" cy="342187"/>
            </a:xfrm>
            <a:prstGeom prst="rect">
              <a:avLst/>
            </a:prstGeom>
            <a:noFill/>
          </p:spPr>
          <p:txBody>
            <a:bodyPr wrap="square" rtlCol="0">
              <a:spAutoFit/>
            </a:bodyPr>
            <a:lstStyle/>
            <a:p>
              <a:r>
                <a:rPr kumimoji="1" lang="ja-JP" altLang="en-US" b="1" dirty="0">
                  <a:solidFill>
                    <a:srgbClr val="464038"/>
                  </a:solidFill>
                </a:rPr>
                <a:t>２．提案募集方式のメリットとは？</a:t>
              </a:r>
            </a:p>
          </p:txBody>
        </p:sp>
      </p:grpSp>
      <p:sp>
        <p:nvSpPr>
          <p:cNvPr id="27" name="二等辺三角形 26"/>
          <p:cNvSpPr/>
          <p:nvPr/>
        </p:nvSpPr>
        <p:spPr>
          <a:xfrm rot="16200000" flipV="1">
            <a:off x="503576" y="3726832"/>
            <a:ext cx="271835" cy="175723"/>
          </a:xfrm>
          <a:prstGeom prst="triangle">
            <a:avLst/>
          </a:prstGeom>
          <a:solidFill>
            <a:srgbClr val="464038"/>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59"/>
          </a:p>
        </p:txBody>
      </p:sp>
      <p:sp>
        <p:nvSpPr>
          <p:cNvPr id="28" name="テキスト ボックス 27"/>
          <p:cNvSpPr txBox="1"/>
          <p:nvPr/>
        </p:nvSpPr>
        <p:spPr>
          <a:xfrm>
            <a:off x="212810" y="737955"/>
            <a:ext cx="2759703" cy="369332"/>
          </a:xfrm>
          <a:prstGeom prst="rect">
            <a:avLst/>
          </a:prstGeom>
          <a:noFill/>
        </p:spPr>
        <p:txBody>
          <a:bodyPr wrap="square" rtlCol="0">
            <a:spAutoFit/>
          </a:bodyPr>
          <a:lstStyle/>
          <a:p>
            <a:r>
              <a:rPr kumimoji="1" lang="ja-JP" altLang="en-US" b="1" dirty="0">
                <a:solidFill>
                  <a:srgbClr val="464038"/>
                </a:solidFill>
              </a:rPr>
              <a:t>１．提案募集方式とは？</a:t>
            </a:r>
          </a:p>
        </p:txBody>
      </p:sp>
      <p:sp>
        <p:nvSpPr>
          <p:cNvPr id="29" name="テキスト ボックス 28"/>
          <p:cNvSpPr txBox="1"/>
          <p:nvPr/>
        </p:nvSpPr>
        <p:spPr>
          <a:xfrm>
            <a:off x="197897" y="1169138"/>
            <a:ext cx="5215355" cy="656590"/>
          </a:xfrm>
          <a:prstGeom prst="rect">
            <a:avLst/>
          </a:prstGeom>
          <a:noFill/>
        </p:spPr>
        <p:txBody>
          <a:bodyPr wrap="square" rtlCol="0">
            <a:spAutoFit/>
          </a:bodyPr>
          <a:lstStyle/>
          <a:p>
            <a:pPr>
              <a:lnSpc>
                <a:spcPts val="2159"/>
              </a:lnSpc>
            </a:pPr>
            <a:r>
              <a:rPr kumimoji="1" lang="ja-JP" altLang="en-US" sz="1500" dirty="0">
                <a:solidFill>
                  <a:srgbClr val="464038"/>
                </a:solidFill>
              </a:rPr>
              <a:t>地域の課題を解決するために、</a:t>
            </a:r>
            <a:r>
              <a:rPr kumimoji="1" lang="ja-JP" altLang="en-US" sz="1500" b="1" dirty="0">
                <a:solidFill>
                  <a:schemeClr val="accent2"/>
                </a:solidFill>
              </a:rPr>
              <a:t>地方から国に対し国の法令等（通知・要綱等を含む）の改善案を提案できる</a:t>
            </a:r>
            <a:r>
              <a:rPr kumimoji="1" lang="ja-JP" altLang="en-US" sz="1500" b="1" dirty="0" smtClean="0">
                <a:solidFill>
                  <a:schemeClr val="accent2"/>
                </a:solidFill>
              </a:rPr>
              <a:t>制度</a:t>
            </a:r>
            <a:r>
              <a:rPr kumimoji="1" lang="ja-JP" altLang="en-US" sz="1500" dirty="0" smtClean="0">
                <a:solidFill>
                  <a:srgbClr val="464038"/>
                </a:solidFill>
              </a:rPr>
              <a:t>です</a:t>
            </a:r>
            <a:r>
              <a:rPr kumimoji="1" lang="ja-JP" altLang="en-US" sz="1500" b="1" dirty="0">
                <a:solidFill>
                  <a:srgbClr val="464038"/>
                </a:solidFill>
              </a:rPr>
              <a:t>。</a:t>
            </a:r>
          </a:p>
        </p:txBody>
      </p:sp>
      <p:sp>
        <p:nvSpPr>
          <p:cNvPr id="30" name="角丸四角形 29"/>
          <p:cNvSpPr/>
          <p:nvPr/>
        </p:nvSpPr>
        <p:spPr>
          <a:xfrm>
            <a:off x="100013" y="5554598"/>
            <a:ext cx="10509539" cy="1842664"/>
          </a:xfrm>
          <a:prstGeom prst="roundRect">
            <a:avLst>
              <a:gd name="adj" fmla="val 6365"/>
            </a:avLst>
          </a:prstGeom>
          <a:solidFill>
            <a:schemeClr val="bg1"/>
          </a:solidFill>
          <a:ln w="19050">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1" name="テキスト ボックス 30"/>
          <p:cNvSpPr txBox="1"/>
          <p:nvPr/>
        </p:nvSpPr>
        <p:spPr>
          <a:xfrm>
            <a:off x="212810" y="5544175"/>
            <a:ext cx="4917134" cy="425758"/>
          </a:xfrm>
          <a:prstGeom prst="rect">
            <a:avLst/>
          </a:prstGeom>
          <a:noFill/>
        </p:spPr>
        <p:txBody>
          <a:bodyPr wrap="square" rtlCol="0">
            <a:spAutoFit/>
          </a:bodyPr>
          <a:lstStyle/>
          <a:p>
            <a:pPr>
              <a:lnSpc>
                <a:spcPct val="150000"/>
              </a:lnSpc>
            </a:pPr>
            <a:r>
              <a:rPr kumimoji="1" lang="ja-JP" altLang="en-US" sz="1600" b="1" dirty="0">
                <a:solidFill>
                  <a:srgbClr val="464038"/>
                </a:solidFill>
              </a:rPr>
              <a:t>改善したい業務の支障事例を見つけたら・・・　</a:t>
            </a:r>
            <a:endParaRPr kumimoji="1" lang="en-US" altLang="ja-JP" sz="1600" b="1" dirty="0">
              <a:solidFill>
                <a:srgbClr val="464038"/>
              </a:solidFill>
            </a:endParaRPr>
          </a:p>
        </p:txBody>
      </p:sp>
      <p:sp>
        <p:nvSpPr>
          <p:cNvPr id="32" name="角丸四角形 31"/>
          <p:cNvSpPr/>
          <p:nvPr/>
        </p:nvSpPr>
        <p:spPr>
          <a:xfrm>
            <a:off x="212809" y="6038636"/>
            <a:ext cx="7071569" cy="1082239"/>
          </a:xfrm>
          <a:prstGeom prst="roundRect">
            <a:avLst>
              <a:gd name="adj" fmla="val 12111"/>
            </a:avLst>
          </a:prstGeom>
          <a:solidFill>
            <a:srgbClr val="C7D9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3" name="テキスト ボックス 32"/>
          <p:cNvSpPr txBox="1"/>
          <p:nvPr/>
        </p:nvSpPr>
        <p:spPr>
          <a:xfrm>
            <a:off x="218761" y="6515327"/>
            <a:ext cx="7207252" cy="553998"/>
          </a:xfrm>
          <a:prstGeom prst="rect">
            <a:avLst/>
          </a:prstGeom>
          <a:noFill/>
        </p:spPr>
        <p:txBody>
          <a:bodyPr wrap="square" rtlCol="0">
            <a:spAutoFit/>
          </a:bodyPr>
          <a:lstStyle/>
          <a:p>
            <a:r>
              <a:rPr kumimoji="1" lang="en-US" altLang="ja-JP" sz="1500" dirty="0">
                <a:solidFill>
                  <a:srgbClr val="464038"/>
                </a:solidFill>
              </a:rPr>
              <a:t>【</a:t>
            </a:r>
            <a:r>
              <a:rPr kumimoji="1" lang="ja-JP" altLang="en-US" sz="1500" dirty="0">
                <a:solidFill>
                  <a:srgbClr val="464038"/>
                </a:solidFill>
              </a:rPr>
              <a:t>分権担当</a:t>
            </a:r>
            <a:r>
              <a:rPr kumimoji="1" lang="en-US" altLang="ja-JP" sz="1500" dirty="0">
                <a:solidFill>
                  <a:srgbClr val="464038"/>
                </a:solidFill>
              </a:rPr>
              <a:t>】</a:t>
            </a:r>
            <a:r>
              <a:rPr kumimoji="1" lang="ja-JP" altLang="en-US" sz="1500" dirty="0">
                <a:solidFill>
                  <a:srgbClr val="464038"/>
                </a:solidFill>
              </a:rPr>
              <a:t>　　〇〇〇課◇◇係　　（担当者名）・（担当者名）</a:t>
            </a:r>
            <a:endParaRPr kumimoji="1" lang="en-US" altLang="ja-JP" sz="1500" dirty="0">
              <a:solidFill>
                <a:srgbClr val="464038"/>
              </a:solidFill>
            </a:endParaRPr>
          </a:p>
          <a:p>
            <a:r>
              <a:rPr kumimoji="1" lang="ja-JP" altLang="en-US" sz="1500" dirty="0">
                <a:solidFill>
                  <a:srgbClr val="464038"/>
                </a:solidFill>
              </a:rPr>
              <a:t>　　　　　　　　電話</a:t>
            </a:r>
            <a:r>
              <a:rPr kumimoji="1" lang="ja-JP" altLang="en-US" sz="1500" dirty="0" smtClean="0">
                <a:solidFill>
                  <a:srgbClr val="464038"/>
                </a:solidFill>
              </a:rPr>
              <a:t>：</a:t>
            </a:r>
            <a:r>
              <a:rPr kumimoji="1" lang="en-US" altLang="ja-JP" sz="1500" dirty="0" smtClean="0">
                <a:solidFill>
                  <a:srgbClr val="464038"/>
                </a:solidFill>
              </a:rPr>
              <a:t>0123-45-6789      </a:t>
            </a:r>
            <a:r>
              <a:rPr kumimoji="1" lang="en-US" altLang="ja-JP" sz="1500" dirty="0">
                <a:solidFill>
                  <a:srgbClr val="464038"/>
                </a:solidFill>
              </a:rPr>
              <a:t>Email</a:t>
            </a:r>
            <a:r>
              <a:rPr kumimoji="1" lang="ja-JP" altLang="en-US" sz="1500" dirty="0">
                <a:solidFill>
                  <a:srgbClr val="464038"/>
                </a:solidFill>
              </a:rPr>
              <a:t>：</a:t>
            </a:r>
            <a:r>
              <a:rPr kumimoji="1" lang="en-US" altLang="ja-JP" sz="1500" dirty="0">
                <a:solidFill>
                  <a:srgbClr val="464038"/>
                </a:solidFill>
              </a:rPr>
              <a:t>××× </a:t>
            </a:r>
            <a:r>
              <a:rPr kumimoji="1" lang="ja-JP" altLang="en-US" sz="1500" dirty="0" smtClean="0">
                <a:solidFill>
                  <a:srgbClr val="464038"/>
                </a:solidFill>
              </a:rPr>
              <a:t>＠ </a:t>
            </a:r>
            <a:r>
              <a:rPr kumimoji="1" lang="en-US" altLang="ja-JP" sz="1500" dirty="0" smtClean="0">
                <a:solidFill>
                  <a:srgbClr val="464038"/>
                </a:solidFill>
              </a:rPr>
              <a:t>example . com </a:t>
            </a:r>
            <a:endParaRPr kumimoji="1" lang="ja-JP" altLang="en-US" sz="1500" dirty="0">
              <a:solidFill>
                <a:srgbClr val="464038"/>
              </a:solidFill>
            </a:endParaRPr>
          </a:p>
        </p:txBody>
      </p:sp>
      <p:sp>
        <p:nvSpPr>
          <p:cNvPr id="34" name="テキスト ボックス 33"/>
          <p:cNvSpPr txBox="1"/>
          <p:nvPr/>
        </p:nvSpPr>
        <p:spPr>
          <a:xfrm>
            <a:off x="285018" y="6025152"/>
            <a:ext cx="5439060" cy="507831"/>
          </a:xfrm>
          <a:prstGeom prst="rect">
            <a:avLst/>
          </a:prstGeom>
          <a:noFill/>
        </p:spPr>
        <p:txBody>
          <a:bodyPr wrap="square" rtlCol="0">
            <a:spAutoFit/>
          </a:bodyPr>
          <a:lstStyle/>
          <a:p>
            <a:pPr>
              <a:lnSpc>
                <a:spcPct val="150000"/>
              </a:lnSpc>
            </a:pPr>
            <a:r>
              <a:rPr kumimoji="1" lang="ja-JP" altLang="en-US" b="1" dirty="0">
                <a:solidFill>
                  <a:schemeClr val="accent2"/>
                </a:solidFill>
              </a:rPr>
              <a:t>まずは、分権担当にお気軽にご相談ください！</a:t>
            </a:r>
          </a:p>
        </p:txBody>
      </p:sp>
      <p:sp>
        <p:nvSpPr>
          <p:cNvPr id="35" name="楕円 34"/>
          <p:cNvSpPr/>
          <p:nvPr/>
        </p:nvSpPr>
        <p:spPr>
          <a:xfrm>
            <a:off x="551632" y="4082662"/>
            <a:ext cx="900000" cy="900000"/>
          </a:xfrm>
          <a:prstGeom prst="ellipse">
            <a:avLst/>
          </a:prstGeom>
          <a:solidFill>
            <a:srgbClr val="C7D9DF"/>
          </a:solidFill>
          <a:ln>
            <a:solidFill>
              <a:srgbClr val="CFDE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6" name="テキスト ボックス 35"/>
          <p:cNvSpPr txBox="1"/>
          <p:nvPr/>
        </p:nvSpPr>
        <p:spPr>
          <a:xfrm>
            <a:off x="498259" y="4184116"/>
            <a:ext cx="1006746" cy="789832"/>
          </a:xfrm>
          <a:prstGeom prst="rect">
            <a:avLst/>
          </a:prstGeom>
          <a:noFill/>
        </p:spPr>
        <p:txBody>
          <a:bodyPr wrap="square" rtlCol="0">
            <a:spAutoFit/>
          </a:bodyPr>
          <a:lstStyle/>
          <a:p>
            <a:pPr algn="ctr"/>
            <a:r>
              <a:rPr kumimoji="1" lang="ja-JP" altLang="en-US" sz="1511" b="1" dirty="0">
                <a:solidFill>
                  <a:schemeClr val="accent2"/>
                </a:solidFill>
              </a:rPr>
              <a:t>提案募集</a:t>
            </a:r>
            <a:endParaRPr kumimoji="1" lang="en-US" altLang="ja-JP" sz="1511" b="1" dirty="0">
              <a:solidFill>
                <a:schemeClr val="accent2"/>
              </a:solidFill>
            </a:endParaRPr>
          </a:p>
          <a:p>
            <a:pPr algn="ctr"/>
            <a:r>
              <a:rPr kumimoji="1" lang="ja-JP" altLang="en-US" sz="1511" b="1" dirty="0">
                <a:solidFill>
                  <a:schemeClr val="accent2"/>
                </a:solidFill>
              </a:rPr>
              <a:t>方式の</a:t>
            </a:r>
            <a:endParaRPr kumimoji="1" lang="en-US" altLang="ja-JP" sz="1511" b="1" dirty="0">
              <a:solidFill>
                <a:schemeClr val="accent2"/>
              </a:solidFill>
            </a:endParaRPr>
          </a:p>
          <a:p>
            <a:pPr algn="ctr"/>
            <a:r>
              <a:rPr kumimoji="1" lang="ja-JP" altLang="en-US" sz="1511" b="1" dirty="0">
                <a:solidFill>
                  <a:schemeClr val="accent2"/>
                </a:solidFill>
              </a:rPr>
              <a:t>対象</a:t>
            </a:r>
          </a:p>
        </p:txBody>
      </p:sp>
      <p:sp>
        <p:nvSpPr>
          <p:cNvPr id="37" name="雲形吹き出し 36"/>
          <p:cNvSpPr/>
          <p:nvPr/>
        </p:nvSpPr>
        <p:spPr>
          <a:xfrm>
            <a:off x="6617469" y="5602755"/>
            <a:ext cx="3554957" cy="1437883"/>
          </a:xfrm>
          <a:prstGeom prst="cloudCallout">
            <a:avLst>
              <a:gd name="adj1" fmla="val 41155"/>
              <a:gd name="adj2" fmla="val 40486"/>
            </a:avLst>
          </a:prstGeom>
          <a:solidFill>
            <a:schemeClr val="bg1"/>
          </a:solidFill>
          <a:ln>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8" name="図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7067" y="6286441"/>
            <a:ext cx="553800" cy="861207"/>
          </a:xfrm>
          <a:prstGeom prst="rect">
            <a:avLst/>
          </a:prstGeom>
        </p:spPr>
      </p:pic>
      <p:sp>
        <p:nvSpPr>
          <p:cNvPr id="39" name="正方形/長方形 38"/>
          <p:cNvSpPr/>
          <p:nvPr/>
        </p:nvSpPr>
        <p:spPr>
          <a:xfrm>
            <a:off x="9311348" y="6286441"/>
            <a:ext cx="617633" cy="3757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6787940" y="6036233"/>
            <a:ext cx="617633" cy="2174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rot="1877450">
            <a:off x="9834272" y="6075621"/>
            <a:ext cx="286059" cy="169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6105251" y="5792518"/>
            <a:ext cx="4684941" cy="954107"/>
          </a:xfrm>
          <a:prstGeom prst="rect">
            <a:avLst/>
          </a:prstGeom>
          <a:noFill/>
        </p:spPr>
        <p:txBody>
          <a:bodyPr wrap="square" rtlCol="0">
            <a:spAutoFit/>
          </a:bodyPr>
          <a:lstStyle/>
          <a:p>
            <a:pPr algn="ctr"/>
            <a:r>
              <a:rPr kumimoji="1" lang="ja-JP" altLang="en-US" sz="1400" dirty="0">
                <a:solidFill>
                  <a:srgbClr val="464038"/>
                </a:solidFill>
              </a:rPr>
              <a:t>相談の際に</a:t>
            </a:r>
            <a:r>
              <a:rPr kumimoji="1" lang="ja-JP" altLang="en-US" sz="1400" dirty="0" smtClean="0">
                <a:solidFill>
                  <a:srgbClr val="464038"/>
                </a:solidFill>
              </a:rPr>
              <a:t>、</a:t>
            </a:r>
            <a:endParaRPr kumimoji="1" lang="en-US" altLang="ja-JP" sz="1400" dirty="0" smtClean="0">
              <a:solidFill>
                <a:srgbClr val="464038"/>
              </a:solidFill>
            </a:endParaRPr>
          </a:p>
          <a:p>
            <a:pPr algn="ctr"/>
            <a:r>
              <a:rPr kumimoji="1" lang="ja-JP" altLang="en-US" sz="1400" dirty="0" smtClean="0">
                <a:solidFill>
                  <a:srgbClr val="464038"/>
                </a:solidFill>
              </a:rPr>
              <a:t>以下の事項が分かるとより</a:t>
            </a:r>
            <a:r>
              <a:rPr kumimoji="1" lang="ja-JP" altLang="en-US" sz="1400" dirty="0">
                <a:solidFill>
                  <a:srgbClr val="464038"/>
                </a:solidFill>
              </a:rPr>
              <a:t>スムーズです！</a:t>
            </a:r>
            <a:endParaRPr kumimoji="1" lang="en-US" altLang="ja-JP" sz="1400" dirty="0">
              <a:solidFill>
                <a:srgbClr val="464038"/>
              </a:solidFill>
            </a:endParaRPr>
          </a:p>
          <a:p>
            <a:pPr algn="ctr"/>
            <a:r>
              <a:rPr kumimoji="1" lang="ja-JP" altLang="en-US" sz="1400" dirty="0">
                <a:solidFill>
                  <a:srgbClr val="464038"/>
                </a:solidFill>
              </a:rPr>
              <a:t>・支障の内容 　  　・</a:t>
            </a:r>
            <a:r>
              <a:rPr kumimoji="1" lang="en-US" altLang="ja-JP" sz="1400" dirty="0">
                <a:solidFill>
                  <a:srgbClr val="464038"/>
                </a:solidFill>
              </a:rPr>
              <a:t> </a:t>
            </a:r>
            <a:r>
              <a:rPr kumimoji="1" lang="ja-JP" altLang="en-US" sz="1400" dirty="0">
                <a:solidFill>
                  <a:srgbClr val="464038"/>
                </a:solidFill>
              </a:rPr>
              <a:t>改善したい内容 </a:t>
            </a:r>
            <a:endParaRPr kumimoji="1" lang="en-US" altLang="ja-JP" sz="1400" dirty="0">
              <a:solidFill>
                <a:srgbClr val="464038"/>
              </a:solidFill>
            </a:endParaRPr>
          </a:p>
          <a:p>
            <a:pPr algn="ctr"/>
            <a:r>
              <a:rPr kumimoji="1" lang="ja-JP" altLang="en-US" sz="1400" dirty="0">
                <a:solidFill>
                  <a:srgbClr val="464038"/>
                </a:solidFill>
              </a:rPr>
              <a:t>・</a:t>
            </a:r>
            <a:r>
              <a:rPr kumimoji="1" lang="en-US" altLang="ja-JP" sz="1400" dirty="0">
                <a:solidFill>
                  <a:srgbClr val="464038"/>
                </a:solidFill>
              </a:rPr>
              <a:t> </a:t>
            </a:r>
            <a:r>
              <a:rPr kumimoji="1" lang="ja-JP" altLang="en-US" sz="1400" dirty="0">
                <a:solidFill>
                  <a:srgbClr val="464038"/>
                </a:solidFill>
              </a:rPr>
              <a:t>制度のどこがネックになっているか</a:t>
            </a:r>
            <a:endParaRPr kumimoji="1" lang="en-US" altLang="ja-JP" sz="1400" dirty="0">
              <a:solidFill>
                <a:srgbClr val="464038"/>
              </a:solidFill>
            </a:endParaRPr>
          </a:p>
        </p:txBody>
      </p:sp>
      <p:pic>
        <p:nvPicPr>
          <p:cNvPr id="2" name="図 1"/>
          <p:cNvPicPr>
            <a:picLocks noChangeAspect="1"/>
          </p:cNvPicPr>
          <p:nvPr/>
        </p:nvPicPr>
        <p:blipFill>
          <a:blip r:embed="rId4"/>
          <a:stretch>
            <a:fillRect/>
          </a:stretch>
        </p:blipFill>
        <p:spPr>
          <a:xfrm>
            <a:off x="169740" y="2438735"/>
            <a:ext cx="944962" cy="829128"/>
          </a:xfrm>
          <a:prstGeom prst="rect">
            <a:avLst/>
          </a:prstGeom>
        </p:spPr>
      </p:pic>
      <p:pic>
        <p:nvPicPr>
          <p:cNvPr id="3" name="図 2"/>
          <p:cNvPicPr>
            <a:picLocks noChangeAspect="1"/>
          </p:cNvPicPr>
          <p:nvPr/>
        </p:nvPicPr>
        <p:blipFill>
          <a:blip r:embed="rId5"/>
          <a:stretch>
            <a:fillRect/>
          </a:stretch>
        </p:blipFill>
        <p:spPr>
          <a:xfrm>
            <a:off x="4869026" y="1765265"/>
            <a:ext cx="609653" cy="816935"/>
          </a:xfrm>
          <a:prstGeom prst="rect">
            <a:avLst/>
          </a:prstGeom>
        </p:spPr>
      </p:pic>
      <p:pic>
        <p:nvPicPr>
          <p:cNvPr id="45" name="図 44"/>
          <p:cNvPicPr>
            <a:picLocks noChangeAspect="1"/>
          </p:cNvPicPr>
          <p:nvPr/>
        </p:nvPicPr>
        <p:blipFill>
          <a:blip r:embed="rId6"/>
          <a:stretch>
            <a:fillRect/>
          </a:stretch>
        </p:blipFill>
        <p:spPr>
          <a:xfrm>
            <a:off x="4637358" y="2800418"/>
            <a:ext cx="536494" cy="841321"/>
          </a:xfrm>
          <a:prstGeom prst="rect">
            <a:avLst/>
          </a:prstGeom>
        </p:spPr>
      </p:pic>
    </p:spTree>
    <p:extLst>
      <p:ext uri="{BB962C8B-B14F-4D97-AF65-F5344CB8AC3E}">
        <p14:creationId xmlns:p14="http://schemas.microsoft.com/office/powerpoint/2010/main" val="3301231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 y="0"/>
            <a:ext cx="10691810" cy="7559675"/>
          </a:xfrm>
          <a:prstGeom prst="rect">
            <a:avLst/>
          </a:prstGeom>
          <a:solidFill>
            <a:srgbClr val="ACC7D0"/>
          </a:solidFill>
          <a:ln>
            <a:solidFill>
              <a:srgbClr val="ACC7D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 name="角丸四角形 2"/>
          <p:cNvSpPr/>
          <p:nvPr/>
        </p:nvSpPr>
        <p:spPr>
          <a:xfrm>
            <a:off x="99380" y="338512"/>
            <a:ext cx="10493053" cy="6527769"/>
          </a:xfrm>
          <a:prstGeom prst="roundRect">
            <a:avLst>
              <a:gd name="adj" fmla="val 1796"/>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sp>
        <p:nvSpPr>
          <p:cNvPr id="4" name="テキスト ボックス 3"/>
          <p:cNvSpPr txBox="1"/>
          <p:nvPr/>
        </p:nvSpPr>
        <p:spPr>
          <a:xfrm>
            <a:off x="221978" y="1457146"/>
            <a:ext cx="10175124" cy="2564481"/>
          </a:xfrm>
          <a:prstGeom prst="rect">
            <a:avLst/>
          </a:prstGeom>
          <a:solidFill>
            <a:schemeClr val="bg1"/>
          </a:solidFill>
          <a:ln>
            <a:solidFill>
              <a:srgbClr val="464038"/>
            </a:solidFill>
            <a:prstDash val="sysDash"/>
          </a:ln>
        </p:spPr>
        <p:txBody>
          <a:bodyPr wrap="square" rIns="38856" rtlCol="0" anchor="t" anchorCtr="0">
            <a:noAutofit/>
          </a:bodyPr>
          <a:lstStyle/>
          <a:p>
            <a:pPr defTabSz="1125573">
              <a:defRPr/>
            </a:pPr>
            <a:endParaRPr kumimoji="1" lang="ja-JP" altLang="en-US" sz="1295" dirty="0">
              <a:solidFill>
                <a:srgbClr val="000000"/>
              </a:solidFill>
              <a:latin typeface="+mn-ea"/>
            </a:endParaRPr>
          </a:p>
        </p:txBody>
      </p:sp>
      <p:cxnSp>
        <p:nvCxnSpPr>
          <p:cNvPr id="5" name="直線コネクタ 4"/>
          <p:cNvCxnSpPr/>
          <p:nvPr/>
        </p:nvCxnSpPr>
        <p:spPr>
          <a:xfrm>
            <a:off x="611731" y="1457146"/>
            <a:ext cx="0" cy="2564481"/>
          </a:xfrm>
          <a:prstGeom prst="line">
            <a:avLst/>
          </a:prstGeom>
          <a:noFill/>
          <a:ln>
            <a:solidFill>
              <a:srgbClr val="464038"/>
            </a:solidFill>
            <a:prstDash val="sysDash"/>
          </a:ln>
        </p:spPr>
        <p:style>
          <a:lnRef idx="1">
            <a:schemeClr val="accent1"/>
          </a:lnRef>
          <a:fillRef idx="0">
            <a:schemeClr val="accent1"/>
          </a:fillRef>
          <a:effectRef idx="0">
            <a:schemeClr val="accent1"/>
          </a:effectRef>
          <a:fontRef idx="minor">
            <a:schemeClr val="tx1"/>
          </a:fontRef>
        </p:style>
      </p:cxnSp>
      <p:sp>
        <p:nvSpPr>
          <p:cNvPr id="6" name="右矢印 5"/>
          <p:cNvSpPr/>
          <p:nvPr/>
        </p:nvSpPr>
        <p:spPr>
          <a:xfrm>
            <a:off x="4918561" y="2310421"/>
            <a:ext cx="514938" cy="776115"/>
          </a:xfrm>
          <a:prstGeom prst="rightArrow">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079" dirty="0">
              <a:solidFill>
                <a:prstClr val="black"/>
              </a:solidFill>
              <a:latin typeface="+mn-ea"/>
            </a:endParaRPr>
          </a:p>
        </p:txBody>
      </p:sp>
      <p:sp>
        <p:nvSpPr>
          <p:cNvPr id="7" name="角丸四角形 6"/>
          <p:cNvSpPr/>
          <p:nvPr/>
        </p:nvSpPr>
        <p:spPr>
          <a:xfrm>
            <a:off x="786081" y="1621438"/>
            <a:ext cx="4855223" cy="2253635"/>
          </a:xfrm>
          <a:prstGeom prst="roundRect">
            <a:avLst>
              <a:gd name="adj" fmla="val 9935"/>
            </a:avLst>
          </a:prstGeom>
          <a:no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88473" indent="-188473" defTabSz="986912">
              <a:defRPr/>
            </a:pPr>
            <a:endParaRPr kumimoji="1" lang="en-US" altLang="ja-JP" sz="863" spc="-108" dirty="0">
              <a:solidFill>
                <a:prstClr val="black"/>
              </a:solidFill>
              <a:latin typeface="+mn-ea"/>
            </a:endParaRPr>
          </a:p>
        </p:txBody>
      </p:sp>
      <p:sp>
        <p:nvSpPr>
          <p:cNvPr id="8" name="角丸四角形 7"/>
          <p:cNvSpPr/>
          <p:nvPr/>
        </p:nvSpPr>
        <p:spPr>
          <a:xfrm>
            <a:off x="5832185" y="1603211"/>
            <a:ext cx="4468413" cy="2262925"/>
          </a:xfrm>
          <a:prstGeom prst="roundRect">
            <a:avLst>
              <a:gd name="adj" fmla="val 11281"/>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511" dirty="0">
              <a:solidFill>
                <a:prstClr val="black"/>
              </a:solidFill>
              <a:latin typeface="+mn-ea"/>
            </a:endParaRPr>
          </a:p>
        </p:txBody>
      </p:sp>
      <p:sp>
        <p:nvSpPr>
          <p:cNvPr id="9" name="テキスト ボックス 8"/>
          <p:cNvSpPr txBox="1"/>
          <p:nvPr/>
        </p:nvSpPr>
        <p:spPr>
          <a:xfrm>
            <a:off x="215892" y="4141926"/>
            <a:ext cx="10176816" cy="2564481"/>
          </a:xfrm>
          <a:prstGeom prst="rect">
            <a:avLst/>
          </a:prstGeom>
          <a:noFill/>
          <a:ln w="9525">
            <a:solidFill>
              <a:srgbClr val="464038"/>
            </a:solidFill>
            <a:prstDash val="sysDash"/>
          </a:ln>
        </p:spPr>
        <p:txBody>
          <a:bodyPr wrap="square" rIns="38856" rtlCol="0" anchor="t" anchorCtr="0">
            <a:noAutofit/>
          </a:bodyPr>
          <a:lstStyle/>
          <a:p>
            <a:pPr marL="191900" indent="-191900" algn="ctr" defTabSz="986912">
              <a:defRPr/>
            </a:pPr>
            <a:r>
              <a:rPr kumimoji="1" lang="ja-JP" altLang="en-US" sz="2159" dirty="0">
                <a:solidFill>
                  <a:prstClr val="black"/>
                </a:solidFill>
                <a:latin typeface="+mn-ea"/>
              </a:rPr>
              <a:t>　</a:t>
            </a:r>
            <a:r>
              <a:rPr kumimoji="1" lang="ja-JP" altLang="en-US" sz="1727" dirty="0">
                <a:solidFill>
                  <a:prstClr val="black"/>
                </a:solidFill>
                <a:latin typeface="+mn-ea"/>
              </a:rPr>
              <a:t>　</a:t>
            </a:r>
            <a:endParaRPr kumimoji="1" lang="en-US" altLang="ja-JP" sz="1727" dirty="0">
              <a:solidFill>
                <a:prstClr val="black"/>
              </a:solidFill>
              <a:latin typeface="+mn-ea"/>
            </a:endParaRPr>
          </a:p>
          <a:p>
            <a:pPr marL="191900" indent="-191900" algn="ctr" defTabSz="986912">
              <a:defRPr/>
            </a:pPr>
            <a:endParaRPr kumimoji="1" lang="en-US" altLang="ja-JP" sz="1727" dirty="0">
              <a:solidFill>
                <a:prstClr val="black"/>
              </a:solidFill>
              <a:latin typeface="+mn-ea"/>
            </a:endParaRPr>
          </a:p>
        </p:txBody>
      </p:sp>
      <p:cxnSp>
        <p:nvCxnSpPr>
          <p:cNvPr id="10" name="直線コネクタ 9"/>
          <p:cNvCxnSpPr/>
          <p:nvPr/>
        </p:nvCxnSpPr>
        <p:spPr>
          <a:xfrm>
            <a:off x="611731" y="4151713"/>
            <a:ext cx="0" cy="2564481"/>
          </a:xfrm>
          <a:prstGeom prst="line">
            <a:avLst/>
          </a:prstGeom>
          <a:noFill/>
          <a:ln w="9525">
            <a:solidFill>
              <a:srgbClr val="464038"/>
            </a:solidFill>
            <a:prstDash val="sysDash"/>
          </a:ln>
        </p:spPr>
        <p:style>
          <a:lnRef idx="1">
            <a:schemeClr val="accent1"/>
          </a:lnRef>
          <a:fillRef idx="0">
            <a:schemeClr val="accent1"/>
          </a:fillRef>
          <a:effectRef idx="0">
            <a:schemeClr val="accent1"/>
          </a:effectRef>
          <a:fontRef idx="minor">
            <a:schemeClr val="tx1"/>
          </a:fontRef>
        </p:style>
      </p:cxnSp>
      <p:sp>
        <p:nvSpPr>
          <p:cNvPr id="11" name="角丸四角形 10"/>
          <p:cNvSpPr/>
          <p:nvPr/>
        </p:nvSpPr>
        <p:spPr>
          <a:xfrm>
            <a:off x="786080" y="4286053"/>
            <a:ext cx="4850827" cy="2253635"/>
          </a:xfrm>
          <a:prstGeom prst="roundRect">
            <a:avLst>
              <a:gd name="adj" fmla="val 9335"/>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endParaRPr kumimoji="1" lang="en-US" altLang="ja-JP" sz="1727" b="1" u="sng" dirty="0">
              <a:solidFill>
                <a:prstClr val="black"/>
              </a:solidFill>
              <a:latin typeface="+mn-ea"/>
            </a:endParaRPr>
          </a:p>
        </p:txBody>
      </p:sp>
      <p:sp>
        <p:nvSpPr>
          <p:cNvPr id="12" name="角丸四角形 11"/>
          <p:cNvSpPr/>
          <p:nvPr/>
        </p:nvSpPr>
        <p:spPr>
          <a:xfrm>
            <a:off x="5832185" y="4286053"/>
            <a:ext cx="4465042" cy="2251617"/>
          </a:xfrm>
          <a:prstGeom prst="roundRect">
            <a:avLst>
              <a:gd name="adj" fmla="val 8113"/>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943" u="sng" dirty="0">
              <a:solidFill>
                <a:prstClr val="black"/>
              </a:solidFill>
              <a:latin typeface="+mn-ea"/>
            </a:endParaRPr>
          </a:p>
        </p:txBody>
      </p:sp>
      <p:sp>
        <p:nvSpPr>
          <p:cNvPr id="13" name="右矢印 12"/>
          <p:cNvSpPr/>
          <p:nvPr/>
        </p:nvSpPr>
        <p:spPr>
          <a:xfrm>
            <a:off x="4905245" y="5137316"/>
            <a:ext cx="514938" cy="776115"/>
          </a:xfrm>
          <a:prstGeom prst="rightArrow">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079" dirty="0">
              <a:solidFill>
                <a:prstClr val="black"/>
              </a:solidFill>
              <a:latin typeface="+mn-ea"/>
            </a:endParaRPr>
          </a:p>
        </p:txBody>
      </p:sp>
      <p:sp>
        <p:nvSpPr>
          <p:cNvPr id="15" name="下矢印 14"/>
          <p:cNvSpPr/>
          <p:nvPr/>
        </p:nvSpPr>
        <p:spPr>
          <a:xfrm>
            <a:off x="2515417" y="3625184"/>
            <a:ext cx="1359216" cy="755002"/>
          </a:xfrm>
          <a:prstGeom prst="downArrow">
            <a:avLst/>
          </a:prstGeom>
          <a:solidFill>
            <a:srgbClr val="C7D9DF"/>
          </a:solidFill>
          <a:ln w="1905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727" dirty="0">
              <a:solidFill>
                <a:prstClr val="black"/>
              </a:solidFill>
              <a:latin typeface="+mn-ea"/>
            </a:endParaRPr>
          </a:p>
        </p:txBody>
      </p:sp>
      <p:sp>
        <p:nvSpPr>
          <p:cNvPr id="16" name="テキスト ボックス 15"/>
          <p:cNvSpPr txBox="1"/>
          <p:nvPr/>
        </p:nvSpPr>
        <p:spPr>
          <a:xfrm>
            <a:off x="2648353" y="3796431"/>
            <a:ext cx="1152247" cy="324833"/>
          </a:xfrm>
          <a:prstGeom prst="rect">
            <a:avLst/>
          </a:prstGeom>
          <a:noFill/>
        </p:spPr>
        <p:txBody>
          <a:bodyPr wrap="square" rtlCol="0">
            <a:spAutoFit/>
          </a:bodyPr>
          <a:lstStyle/>
          <a:p>
            <a:pPr algn="ctr"/>
            <a:r>
              <a:rPr kumimoji="1" lang="ja-JP" altLang="en-US" sz="1511" b="1" dirty="0">
                <a:solidFill>
                  <a:srgbClr val="6E6457"/>
                </a:solidFill>
              </a:rPr>
              <a:t>見直し</a:t>
            </a:r>
          </a:p>
        </p:txBody>
      </p:sp>
      <p:sp>
        <p:nvSpPr>
          <p:cNvPr id="17" name="正方形/長方形 16"/>
          <p:cNvSpPr/>
          <p:nvPr/>
        </p:nvSpPr>
        <p:spPr>
          <a:xfrm>
            <a:off x="221979" y="1456617"/>
            <a:ext cx="404608" cy="2617340"/>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15" dirty="0">
                <a:solidFill>
                  <a:srgbClr val="6E6457"/>
                </a:solidFill>
                <a:latin typeface="+mn-ea"/>
              </a:rPr>
              <a:t>従</a:t>
            </a:r>
            <a:endParaRPr kumimoji="1" lang="en-US" altLang="ja-JP" sz="2115" dirty="0">
              <a:solidFill>
                <a:srgbClr val="6E6457"/>
              </a:solidFill>
              <a:latin typeface="+mn-ea"/>
            </a:endParaRPr>
          </a:p>
          <a:p>
            <a:pPr algn="ctr"/>
            <a:endParaRPr kumimoji="1" lang="en-US" altLang="ja-JP" sz="2115" dirty="0">
              <a:solidFill>
                <a:srgbClr val="6E6457"/>
              </a:solidFill>
              <a:latin typeface="+mn-ea"/>
            </a:endParaRPr>
          </a:p>
          <a:p>
            <a:pPr algn="ctr"/>
            <a:r>
              <a:rPr kumimoji="1" lang="ja-JP" altLang="en-US" sz="2115" dirty="0">
                <a:solidFill>
                  <a:srgbClr val="6E6457"/>
                </a:solidFill>
                <a:latin typeface="+mn-ea"/>
              </a:rPr>
              <a:t>来</a:t>
            </a:r>
          </a:p>
        </p:txBody>
      </p:sp>
      <p:sp>
        <p:nvSpPr>
          <p:cNvPr id="18" name="正方形/長方形 17"/>
          <p:cNvSpPr/>
          <p:nvPr/>
        </p:nvSpPr>
        <p:spPr>
          <a:xfrm>
            <a:off x="212843" y="4148507"/>
            <a:ext cx="404608" cy="2557899"/>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115" dirty="0">
                <a:solidFill>
                  <a:srgbClr val="6E6457"/>
                </a:solidFill>
                <a:latin typeface="游ゴシック" panose="020B0400000000000000" pitchFamily="50" charset="-128"/>
                <a:ea typeface="游ゴシック" panose="020B0400000000000000" pitchFamily="50" charset="-128"/>
              </a:rPr>
              <a:t>提</a:t>
            </a:r>
          </a:p>
          <a:p>
            <a:pPr algn="ctr"/>
            <a:r>
              <a:rPr kumimoji="1" lang="zh-TW" altLang="en-US" sz="2115" dirty="0">
                <a:solidFill>
                  <a:srgbClr val="6E6457"/>
                </a:solidFill>
                <a:latin typeface="游ゴシック" panose="020B0400000000000000" pitchFamily="50" charset="-128"/>
                <a:ea typeface="游ゴシック" panose="020B0400000000000000" pitchFamily="50" charset="-128"/>
              </a:rPr>
              <a:t>案</a:t>
            </a:r>
          </a:p>
          <a:p>
            <a:pPr algn="ctr"/>
            <a:r>
              <a:rPr kumimoji="1" lang="zh-TW" altLang="en-US" sz="2115" dirty="0">
                <a:solidFill>
                  <a:srgbClr val="6E6457"/>
                </a:solidFill>
                <a:latin typeface="游ゴシック" panose="020B0400000000000000" pitchFamily="50" charset="-128"/>
                <a:ea typeface="游ゴシック" panose="020B0400000000000000" pitchFamily="50" charset="-128"/>
              </a:rPr>
              <a:t>実</a:t>
            </a:r>
          </a:p>
          <a:p>
            <a:pPr algn="ctr"/>
            <a:r>
              <a:rPr kumimoji="1" lang="zh-TW" altLang="en-US" sz="2115" dirty="0">
                <a:solidFill>
                  <a:srgbClr val="6E6457"/>
                </a:solidFill>
                <a:latin typeface="游ゴシック" panose="020B0400000000000000" pitchFamily="50" charset="-128"/>
                <a:ea typeface="游ゴシック" panose="020B0400000000000000" pitchFamily="50" charset="-128"/>
              </a:rPr>
              <a:t>現</a:t>
            </a:r>
          </a:p>
          <a:p>
            <a:pPr algn="ctr"/>
            <a:r>
              <a:rPr kumimoji="1" lang="zh-TW" altLang="en-US" sz="2115" dirty="0">
                <a:solidFill>
                  <a:srgbClr val="6E6457"/>
                </a:solidFill>
                <a:latin typeface="游ゴシック" panose="020B0400000000000000" pitchFamily="50" charset="-128"/>
                <a:ea typeface="游ゴシック" panose="020B0400000000000000" pitchFamily="50" charset="-128"/>
              </a:rPr>
              <a:t>後</a:t>
            </a:r>
          </a:p>
        </p:txBody>
      </p:sp>
      <p:sp>
        <p:nvSpPr>
          <p:cNvPr id="19" name="爆発 1 18"/>
          <p:cNvSpPr/>
          <p:nvPr/>
        </p:nvSpPr>
        <p:spPr>
          <a:xfrm>
            <a:off x="5592463" y="1410808"/>
            <a:ext cx="1190679" cy="493348"/>
          </a:xfrm>
          <a:prstGeom prst="irregularSeal1">
            <a:avLst/>
          </a:prstGeom>
          <a:solidFill>
            <a:srgbClr val="C7D9DF"/>
          </a:solidFill>
          <a:ln>
            <a:solidFill>
              <a:srgbClr val="6E64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20" name="正方形/長方形 19"/>
          <p:cNvSpPr/>
          <p:nvPr/>
        </p:nvSpPr>
        <p:spPr>
          <a:xfrm>
            <a:off x="5652815" y="1501474"/>
            <a:ext cx="989420"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支障</a:t>
            </a:r>
          </a:p>
        </p:txBody>
      </p:sp>
      <p:sp>
        <p:nvSpPr>
          <p:cNvPr id="21" name="雲 20"/>
          <p:cNvSpPr/>
          <p:nvPr/>
        </p:nvSpPr>
        <p:spPr>
          <a:xfrm>
            <a:off x="5669801" y="4150191"/>
            <a:ext cx="980333" cy="467036"/>
          </a:xfrm>
          <a:prstGeom prst="cloud">
            <a:avLst/>
          </a:prstGeom>
          <a:solidFill>
            <a:srgbClr val="C7D9DF"/>
          </a:solidFill>
          <a:ln>
            <a:solidFill>
              <a:srgbClr val="6E64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22" name="正方形/長方形 21"/>
          <p:cNvSpPr/>
          <p:nvPr/>
        </p:nvSpPr>
        <p:spPr>
          <a:xfrm>
            <a:off x="5652316" y="4211340"/>
            <a:ext cx="990418"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効果</a:t>
            </a:r>
          </a:p>
        </p:txBody>
      </p:sp>
      <p:sp>
        <p:nvSpPr>
          <p:cNvPr id="23" name="タイトル 1"/>
          <p:cNvSpPr txBox="1">
            <a:spLocks/>
          </p:cNvSpPr>
          <p:nvPr/>
        </p:nvSpPr>
        <p:spPr>
          <a:xfrm>
            <a:off x="99380" y="349989"/>
            <a:ext cx="10513871" cy="833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8694" tIns="49347" rIns="98694" bIns="49347"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defRPr/>
            </a:pPr>
            <a:r>
              <a:rPr lang="ja-JP" altLang="en-US" sz="2159" b="1" u="sng" dirty="0" smtClean="0">
                <a:solidFill>
                  <a:srgbClr val="464038"/>
                </a:solidFill>
                <a:latin typeface="游ゴシック" panose="020B0400000000000000" pitchFamily="50" charset="-128"/>
              </a:rPr>
              <a:t>〇〇制度の見直し</a:t>
            </a:r>
            <a:endParaRPr lang="ja-JP" altLang="en-US" sz="2159" b="1" u="sng" dirty="0">
              <a:solidFill>
                <a:srgbClr val="464038"/>
              </a:solidFill>
              <a:latin typeface="游ゴシック" panose="020B0400000000000000" pitchFamily="50" charset="-128"/>
            </a:endParaRPr>
          </a:p>
        </p:txBody>
      </p:sp>
      <p:sp>
        <p:nvSpPr>
          <p:cNvPr id="24" name="角丸四角形 23"/>
          <p:cNvSpPr/>
          <p:nvPr/>
        </p:nvSpPr>
        <p:spPr>
          <a:xfrm>
            <a:off x="99379" y="345204"/>
            <a:ext cx="10488606" cy="6527769"/>
          </a:xfrm>
          <a:prstGeom prst="roundRect">
            <a:avLst>
              <a:gd name="adj" fmla="val 1796"/>
            </a:avLst>
          </a:prstGeom>
          <a:no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sp>
        <p:nvSpPr>
          <p:cNvPr id="25" name="正方形/長方形 24"/>
          <p:cNvSpPr/>
          <p:nvPr/>
        </p:nvSpPr>
        <p:spPr>
          <a:xfrm>
            <a:off x="100013" y="157256"/>
            <a:ext cx="2879998" cy="360000"/>
          </a:xfrm>
          <a:prstGeom prst="rect">
            <a:avLst/>
          </a:prstGeom>
          <a:solidFill>
            <a:srgbClr val="464038"/>
          </a:solid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59" b="1" dirty="0" smtClean="0">
                <a:solidFill>
                  <a:schemeClr val="bg1"/>
                </a:solidFill>
              </a:rPr>
              <a:t>提案事例</a:t>
            </a:r>
            <a:endParaRPr kumimoji="1" lang="ja-JP" altLang="en-US" sz="2159" b="1" dirty="0">
              <a:solidFill>
                <a:schemeClr val="bg1"/>
              </a:solidFill>
            </a:endParaRPr>
          </a:p>
        </p:txBody>
      </p:sp>
      <p:sp>
        <p:nvSpPr>
          <p:cNvPr id="26" name="角丸四角形 25"/>
          <p:cNvSpPr/>
          <p:nvPr/>
        </p:nvSpPr>
        <p:spPr>
          <a:xfrm>
            <a:off x="6281893" y="6037585"/>
            <a:ext cx="3462457" cy="493053"/>
          </a:xfrm>
          <a:prstGeom prst="roundRect">
            <a:avLst>
              <a:gd name="adj" fmla="val 4753"/>
            </a:avLst>
          </a:prstGeom>
          <a:no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3d/>
          </a:bodyPr>
          <a:lstStyle/>
          <a:p>
            <a:pPr algn="ctr" defTabSz="986912">
              <a:defRPr/>
            </a:pPr>
            <a:endParaRPr kumimoji="1" lang="ja-JP" altLang="en-US" sz="1943" b="1" dirty="0">
              <a:solidFill>
                <a:srgbClr val="E67D50"/>
              </a:solidFill>
              <a:latin typeface="+mn-ea"/>
            </a:endParaRPr>
          </a:p>
        </p:txBody>
      </p:sp>
      <p:sp>
        <p:nvSpPr>
          <p:cNvPr id="27" name="角丸四角形 26"/>
          <p:cNvSpPr/>
          <p:nvPr/>
        </p:nvSpPr>
        <p:spPr>
          <a:xfrm>
            <a:off x="91409" y="1001716"/>
            <a:ext cx="10475759" cy="2994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defRPr/>
            </a:pPr>
            <a:r>
              <a:rPr kumimoji="1" lang="zh-TW" altLang="en-US" sz="1511" dirty="0">
                <a:solidFill>
                  <a:srgbClr val="464038"/>
                </a:solidFill>
                <a:latin typeface="游ゴシック" panose="020B0400000000000000" pitchFamily="50" charset="-128"/>
                <a:ea typeface="游ゴシック" panose="020B0400000000000000" pitchFamily="50" charset="-128"/>
              </a:rPr>
              <a:t>提案主体</a:t>
            </a:r>
            <a:r>
              <a:rPr kumimoji="1" lang="zh-TW" altLang="en-US" sz="1511" dirty="0" smtClean="0">
                <a:solidFill>
                  <a:srgbClr val="464038"/>
                </a:solidFill>
                <a:latin typeface="游ゴシック" panose="020B0400000000000000" pitchFamily="50" charset="-128"/>
                <a:ea typeface="游ゴシック" panose="020B0400000000000000" pitchFamily="50" charset="-128"/>
              </a:rPr>
              <a:t>：</a:t>
            </a:r>
            <a:r>
              <a:rPr kumimoji="1" lang="ja-JP" altLang="en-US" sz="1511" dirty="0" smtClean="0">
                <a:solidFill>
                  <a:srgbClr val="464038"/>
                </a:solidFill>
                <a:latin typeface="游ゴシック" panose="020B0400000000000000" pitchFamily="50" charset="-128"/>
                <a:ea typeface="游ゴシック" panose="020B0400000000000000" pitchFamily="50" charset="-128"/>
              </a:rPr>
              <a:t>〇〇県、△△</a:t>
            </a:r>
            <a:r>
              <a:rPr kumimoji="1" lang="zh-TW" altLang="en-US" sz="1511" dirty="0" smtClean="0">
                <a:solidFill>
                  <a:srgbClr val="464038"/>
                </a:solidFill>
                <a:latin typeface="游ゴシック" panose="020B0400000000000000" pitchFamily="50" charset="-128"/>
                <a:ea typeface="游ゴシック" panose="020B0400000000000000" pitchFamily="50" charset="-128"/>
              </a:rPr>
              <a:t>市、</a:t>
            </a:r>
            <a:r>
              <a:rPr kumimoji="1" lang="ja-JP" altLang="en-US" sz="1511" dirty="0" smtClean="0">
                <a:solidFill>
                  <a:srgbClr val="464038"/>
                </a:solidFill>
                <a:latin typeface="游ゴシック" panose="020B0400000000000000" pitchFamily="50" charset="-128"/>
                <a:ea typeface="游ゴシック" panose="020B0400000000000000" pitchFamily="50" charset="-128"/>
              </a:rPr>
              <a:t>□□</a:t>
            </a:r>
            <a:r>
              <a:rPr kumimoji="1" lang="zh-TW" altLang="en-US" sz="1511" dirty="0" smtClean="0">
                <a:solidFill>
                  <a:srgbClr val="464038"/>
                </a:solidFill>
                <a:latin typeface="游ゴシック" panose="020B0400000000000000" pitchFamily="50" charset="-128"/>
                <a:ea typeface="游ゴシック" panose="020B0400000000000000" pitchFamily="50" charset="-128"/>
              </a:rPr>
              <a:t>市、</a:t>
            </a:r>
            <a:r>
              <a:rPr kumimoji="1" lang="ja-JP" altLang="en-US" sz="1511" dirty="0" smtClean="0">
                <a:solidFill>
                  <a:srgbClr val="464038"/>
                </a:solidFill>
                <a:latin typeface="游ゴシック" panose="020B0400000000000000" pitchFamily="50" charset="-128"/>
                <a:ea typeface="游ゴシック" panose="020B0400000000000000" pitchFamily="50" charset="-128"/>
              </a:rPr>
              <a:t>◇◇</a:t>
            </a:r>
            <a:r>
              <a:rPr kumimoji="1" lang="zh-TW" altLang="en-US" sz="1511" dirty="0" smtClean="0">
                <a:solidFill>
                  <a:srgbClr val="464038"/>
                </a:solidFill>
                <a:latin typeface="游ゴシック" panose="020B0400000000000000" pitchFamily="50" charset="-128"/>
                <a:ea typeface="游ゴシック" panose="020B0400000000000000" pitchFamily="50" charset="-128"/>
              </a:rPr>
              <a:t>町</a:t>
            </a:r>
            <a:endParaRPr kumimoji="1" lang="zh-TW" altLang="en-US" sz="1511" dirty="0">
              <a:solidFill>
                <a:srgbClr val="464038"/>
              </a:solidFill>
              <a:latin typeface="游ゴシック" panose="020B0400000000000000" pitchFamily="50" charset="-128"/>
              <a:ea typeface="游ゴシック" panose="020B0400000000000000" pitchFamily="50" charset="-128"/>
            </a:endParaRPr>
          </a:p>
        </p:txBody>
      </p:sp>
      <p:sp>
        <p:nvSpPr>
          <p:cNvPr id="28" name="テキスト ボックス 27"/>
          <p:cNvSpPr txBox="1"/>
          <p:nvPr/>
        </p:nvSpPr>
        <p:spPr>
          <a:xfrm>
            <a:off x="6006721" y="1883425"/>
            <a:ext cx="468509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a:t>
            </a: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sng" dirty="0">
              <a:solidFill>
                <a:srgbClr val="464038"/>
              </a:solidFill>
              <a:latin typeface="游ゴシック" panose="020B0400000000000000" pitchFamily="50" charset="-128"/>
              <a:ea typeface="游ゴシック" panose="020B0400000000000000" pitchFamily="50" charset="-128"/>
            </a:endParaRPr>
          </a:p>
          <a:p>
            <a:pPr lvl="0" defTabSz="914400">
              <a:defRPr/>
            </a:pPr>
            <a:r>
              <a:rPr kumimoji="1" lang="ja-JP" altLang="en-US" sz="1600" dirty="0" smtClean="0">
                <a:solidFill>
                  <a:srgbClr val="464038"/>
                </a:solidFill>
                <a:latin typeface="游ゴシック" panose="020B0400000000000000" pitchFamily="50" charset="-128"/>
              </a:rPr>
              <a:t>○</a:t>
            </a:r>
            <a:endParaRPr kumimoji="1" lang="en-US" altLang="ja-JP" sz="1600" b="0" i="0" u="sng"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p:txBody>
      </p:sp>
      <p:sp>
        <p:nvSpPr>
          <p:cNvPr id="29" name="テキスト ボックス 28"/>
          <p:cNvSpPr txBox="1"/>
          <p:nvPr/>
        </p:nvSpPr>
        <p:spPr>
          <a:xfrm>
            <a:off x="6329984" y="4741451"/>
            <a:ext cx="3765842" cy="707886"/>
          </a:xfrm>
          <a:prstGeom prst="rect">
            <a:avLst/>
          </a:prstGeom>
          <a:noFill/>
        </p:spPr>
        <p:txBody>
          <a:bodyPr wrap="square" rtlCol="0">
            <a:spAutoFit/>
          </a:bodyPr>
          <a:lstStyle/>
          <a:p>
            <a:pPr marL="144000" marR="0" lvl="0" indent="-1440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a:t>
            </a: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144000" marR="0" lvl="0" indent="-1440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　</a:t>
            </a:r>
          </a:p>
          <a:p>
            <a:pPr marL="144000" marR="0" lvl="0" indent="-1440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a:t>
            </a:r>
            <a:endParaRPr kumimoji="1" lang="en-US" altLang="ja-JP" sz="1600" b="1" i="0" u="sng"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p:txBody>
      </p:sp>
      <p:sp>
        <p:nvSpPr>
          <p:cNvPr id="30" name="テキスト ボックス 29"/>
          <p:cNvSpPr txBox="1"/>
          <p:nvPr/>
        </p:nvSpPr>
        <p:spPr>
          <a:xfrm>
            <a:off x="869924" y="1803082"/>
            <a:ext cx="468472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a:t>
            </a: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lvl="0" defTabSz="914400">
              <a:defRPr/>
            </a:pPr>
            <a:r>
              <a:rPr kumimoji="1" lang="ja-JP" altLang="en-US" sz="1600" dirty="0" smtClean="0">
                <a:solidFill>
                  <a:srgbClr val="464038"/>
                </a:solidFill>
                <a:latin typeface="游ゴシック" panose="020B0400000000000000" pitchFamily="50" charset="-128"/>
              </a:rPr>
              <a:t>○</a:t>
            </a:r>
            <a:endPar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p:txBody>
      </p:sp>
      <p:grpSp>
        <p:nvGrpSpPr>
          <p:cNvPr id="33" name="グループ化 32"/>
          <p:cNvGrpSpPr/>
          <p:nvPr/>
        </p:nvGrpSpPr>
        <p:grpSpPr>
          <a:xfrm>
            <a:off x="304800" y="6897826"/>
            <a:ext cx="10014439" cy="542932"/>
            <a:chOff x="30986" y="6345339"/>
            <a:chExt cx="9278411" cy="503028"/>
          </a:xfrm>
          <a:noFill/>
        </p:grpSpPr>
        <p:sp>
          <p:nvSpPr>
            <p:cNvPr id="34" name="テキスト ボックス 33"/>
            <p:cNvSpPr txBox="1"/>
            <p:nvPr/>
          </p:nvSpPr>
          <p:spPr>
            <a:xfrm>
              <a:off x="30986" y="6347561"/>
              <a:ext cx="8864435" cy="500806"/>
            </a:xfrm>
            <a:prstGeom prst="rect">
              <a:avLst/>
            </a:prstGeom>
            <a:grpFill/>
          </p:spPr>
          <p:txBody>
            <a:bodyPr wrap="square" rtlCol="0">
              <a:spAutoFit/>
            </a:bodyPr>
            <a:lstStyle/>
            <a:p>
              <a:r>
                <a:rPr kumimoji="1" lang="ja-JP" altLang="en-US" sz="971" dirty="0">
                  <a:solidFill>
                    <a:srgbClr val="464038"/>
                  </a:solidFill>
                </a:rPr>
                <a:t>　</a:t>
              </a:r>
              <a:r>
                <a:rPr kumimoji="1" lang="en-US" altLang="ja-JP" sz="971" dirty="0">
                  <a:solidFill>
                    <a:srgbClr val="464038"/>
                  </a:solidFill>
                </a:rPr>
                <a:t>『</a:t>
              </a:r>
              <a:r>
                <a:rPr kumimoji="1" lang="ja-JP" altLang="en-US" sz="971" dirty="0">
                  <a:solidFill>
                    <a:srgbClr val="464038"/>
                  </a:solidFill>
                </a:rPr>
                <a:t>提案募集制度</a:t>
              </a:r>
              <a:r>
                <a:rPr kumimoji="1" lang="en-US" altLang="ja-JP" sz="971" dirty="0">
                  <a:solidFill>
                    <a:srgbClr val="464038"/>
                  </a:solidFill>
                </a:rPr>
                <a:t>』</a:t>
              </a:r>
              <a:r>
                <a:rPr kumimoji="1" lang="ja-JP" altLang="en-US" sz="971" dirty="0">
                  <a:solidFill>
                    <a:srgbClr val="464038"/>
                  </a:solidFill>
                </a:rPr>
                <a:t>について、もっと詳しく知りたいと思った方は内閣府</a:t>
              </a:r>
              <a:r>
                <a:rPr kumimoji="1" lang="en-US" altLang="ja-JP" sz="971" dirty="0">
                  <a:solidFill>
                    <a:srgbClr val="464038"/>
                  </a:solidFill>
                </a:rPr>
                <a:t>HP</a:t>
              </a:r>
              <a:r>
                <a:rPr kumimoji="1" lang="ja-JP" altLang="en-US" sz="971" dirty="0">
                  <a:solidFill>
                    <a:srgbClr val="464038"/>
                  </a:solidFill>
                </a:rPr>
                <a:t>で公表されているハンドブック・成果事例集をご覧ください！</a:t>
              </a:r>
              <a:endParaRPr kumimoji="1" lang="en-US" altLang="ja-JP" sz="971" dirty="0">
                <a:solidFill>
                  <a:srgbClr val="464038"/>
                </a:solidFill>
              </a:endParaRPr>
            </a:p>
            <a:p>
              <a:r>
                <a:rPr kumimoji="1" lang="ja-JP" altLang="en-US" sz="971" dirty="0">
                  <a:solidFill>
                    <a:srgbClr val="464038"/>
                  </a:solidFill>
                </a:rPr>
                <a:t>  　 ハンドブック</a:t>
              </a:r>
              <a:r>
                <a:rPr kumimoji="1" lang="en-US" altLang="ja-JP" sz="971" dirty="0">
                  <a:solidFill>
                    <a:srgbClr val="464038"/>
                  </a:solidFill>
                </a:rPr>
                <a:t>URL</a:t>
              </a:r>
              <a:r>
                <a:rPr kumimoji="1" lang="ja-JP" altLang="en-US" sz="971" dirty="0">
                  <a:solidFill>
                    <a:srgbClr val="464038"/>
                  </a:solidFill>
                </a:rPr>
                <a:t>：</a:t>
              </a:r>
              <a:r>
                <a:rPr kumimoji="1" lang="en-US" altLang="ja-JP" sz="971" dirty="0">
                  <a:solidFill>
                    <a:srgbClr val="464038"/>
                  </a:solidFill>
                </a:rPr>
                <a:t>https://www.cao.go.jp/bunken-suishin/teianbosyu/handbook.html</a:t>
              </a:r>
            </a:p>
            <a:p>
              <a:r>
                <a:rPr kumimoji="1" lang="en-US" altLang="ja-JP" sz="971" dirty="0">
                  <a:solidFill>
                    <a:srgbClr val="464038"/>
                  </a:solidFill>
                </a:rPr>
                <a:t>  </a:t>
              </a:r>
              <a:r>
                <a:rPr kumimoji="1" lang="ja-JP" altLang="en-US" sz="971" dirty="0">
                  <a:solidFill>
                    <a:srgbClr val="464038"/>
                  </a:solidFill>
                </a:rPr>
                <a:t>　</a:t>
              </a:r>
              <a:r>
                <a:rPr kumimoji="1" lang="en-US" altLang="ja-JP" sz="971" dirty="0">
                  <a:solidFill>
                    <a:srgbClr val="464038"/>
                  </a:solidFill>
                </a:rPr>
                <a:t> </a:t>
              </a:r>
              <a:r>
                <a:rPr kumimoji="1" lang="ja-JP" altLang="en-US" sz="971" dirty="0">
                  <a:solidFill>
                    <a:srgbClr val="464038"/>
                  </a:solidFill>
                </a:rPr>
                <a:t>成果事例集</a:t>
              </a:r>
              <a:r>
                <a:rPr kumimoji="1" lang="en-US" altLang="ja-JP" sz="971" dirty="0">
                  <a:solidFill>
                    <a:srgbClr val="464038"/>
                  </a:solidFill>
                </a:rPr>
                <a:t>URL</a:t>
              </a:r>
              <a:r>
                <a:rPr kumimoji="1" lang="ja-JP" altLang="en-US" sz="971" dirty="0">
                  <a:solidFill>
                    <a:srgbClr val="464038"/>
                  </a:solidFill>
                </a:rPr>
                <a:t>　：</a:t>
              </a:r>
              <a:r>
                <a:rPr kumimoji="1" lang="en-US" altLang="ja-JP" sz="971" dirty="0">
                  <a:solidFill>
                    <a:srgbClr val="464038"/>
                  </a:solidFill>
                </a:rPr>
                <a:t>https://www.cao.go.jp/bunken-suishin/jirei/2022/index.html</a:t>
              </a:r>
              <a:r>
                <a:rPr kumimoji="1" lang="ja-JP" altLang="en-US" sz="971" dirty="0">
                  <a:solidFill>
                    <a:srgbClr val="464038"/>
                  </a:solidFill>
                </a:rPr>
                <a:t>　</a:t>
              </a:r>
            </a:p>
          </p:txBody>
        </p:sp>
        <p:sp>
          <p:nvSpPr>
            <p:cNvPr id="35" name="テキスト ボックス 34"/>
            <p:cNvSpPr txBox="1"/>
            <p:nvPr/>
          </p:nvSpPr>
          <p:spPr>
            <a:xfrm>
              <a:off x="7446771" y="6348007"/>
              <a:ext cx="980077" cy="196639"/>
            </a:xfrm>
            <a:prstGeom prst="rect">
              <a:avLst/>
            </a:prstGeom>
            <a:grpFill/>
          </p:spPr>
          <p:txBody>
            <a:bodyPr wrap="square" rtlCol="0">
              <a:spAutoFit/>
            </a:bodyPr>
            <a:lstStyle/>
            <a:p>
              <a:pPr algn="ctr"/>
              <a:r>
                <a:rPr kumimoji="1" lang="ja-JP" altLang="en-US" sz="779" dirty="0">
                  <a:solidFill>
                    <a:srgbClr val="464038"/>
                  </a:solidFill>
                </a:rPr>
                <a:t>▼ハンドブック</a:t>
              </a:r>
              <a:endParaRPr kumimoji="1" lang="ja-JP" altLang="en-US" sz="624" dirty="0">
                <a:solidFill>
                  <a:srgbClr val="464038"/>
                </a:solidFill>
              </a:endParaRPr>
            </a:p>
          </p:txBody>
        </p:sp>
        <p:sp>
          <p:nvSpPr>
            <p:cNvPr id="36" name="テキスト ボックス 35"/>
            <p:cNvSpPr txBox="1"/>
            <p:nvPr/>
          </p:nvSpPr>
          <p:spPr>
            <a:xfrm>
              <a:off x="8329320" y="6345339"/>
              <a:ext cx="980077" cy="196639"/>
            </a:xfrm>
            <a:prstGeom prst="rect">
              <a:avLst/>
            </a:prstGeom>
            <a:grpFill/>
          </p:spPr>
          <p:txBody>
            <a:bodyPr wrap="square" rtlCol="0">
              <a:spAutoFit/>
            </a:bodyPr>
            <a:lstStyle/>
            <a:p>
              <a:pPr algn="ctr"/>
              <a:r>
                <a:rPr kumimoji="1" lang="ja-JP" altLang="en-US" sz="779" dirty="0">
                  <a:solidFill>
                    <a:srgbClr val="464038"/>
                  </a:solidFill>
                </a:rPr>
                <a:t>▼成果事例集</a:t>
              </a:r>
              <a:endParaRPr kumimoji="1" lang="ja-JP" altLang="en-US" sz="624" dirty="0">
                <a:solidFill>
                  <a:srgbClr val="464038"/>
                </a:solidFill>
              </a:endParaRPr>
            </a:p>
          </p:txBody>
        </p:sp>
      </p:grpSp>
      <p:pic>
        <p:nvPicPr>
          <p:cNvPr id="40" name="図 39"/>
          <p:cNvPicPr>
            <a:picLocks noChangeAspect="1"/>
          </p:cNvPicPr>
          <p:nvPr/>
        </p:nvPicPr>
        <p:blipFill>
          <a:blip r:embed="rId2"/>
          <a:stretch>
            <a:fillRect/>
          </a:stretch>
        </p:blipFill>
        <p:spPr>
          <a:xfrm>
            <a:off x="9431665" y="2548338"/>
            <a:ext cx="786452" cy="1231499"/>
          </a:xfrm>
          <a:prstGeom prst="rect">
            <a:avLst/>
          </a:prstGeom>
        </p:spPr>
      </p:pic>
      <p:pic>
        <p:nvPicPr>
          <p:cNvPr id="41" name="図 40"/>
          <p:cNvPicPr>
            <a:picLocks noChangeAspect="1"/>
          </p:cNvPicPr>
          <p:nvPr/>
        </p:nvPicPr>
        <p:blipFill>
          <a:blip r:embed="rId3"/>
          <a:stretch>
            <a:fillRect/>
          </a:stretch>
        </p:blipFill>
        <p:spPr>
          <a:xfrm>
            <a:off x="8424768" y="5508003"/>
            <a:ext cx="1408298" cy="938865"/>
          </a:xfrm>
          <a:prstGeom prst="rect">
            <a:avLst/>
          </a:prstGeom>
        </p:spPr>
      </p:pic>
      <p:pic>
        <p:nvPicPr>
          <p:cNvPr id="42" name="図 41"/>
          <p:cNvPicPr>
            <a:picLocks noChangeAspect="1"/>
          </p:cNvPicPr>
          <p:nvPr/>
        </p:nvPicPr>
        <p:blipFill>
          <a:blip r:embed="rId4"/>
          <a:stretch>
            <a:fillRect/>
          </a:stretch>
        </p:blipFill>
        <p:spPr>
          <a:xfrm>
            <a:off x="9578497" y="7069399"/>
            <a:ext cx="480214" cy="465438"/>
          </a:xfrm>
          <a:prstGeom prst="rect">
            <a:avLst/>
          </a:prstGeom>
        </p:spPr>
      </p:pic>
      <p:pic>
        <p:nvPicPr>
          <p:cNvPr id="43" name="図 42"/>
          <p:cNvPicPr>
            <a:picLocks noChangeAspect="1"/>
          </p:cNvPicPr>
          <p:nvPr/>
        </p:nvPicPr>
        <p:blipFill>
          <a:blip r:embed="rId5"/>
          <a:stretch>
            <a:fillRect/>
          </a:stretch>
        </p:blipFill>
        <p:spPr>
          <a:xfrm>
            <a:off x="8621080" y="7069541"/>
            <a:ext cx="473927" cy="466636"/>
          </a:xfrm>
          <a:prstGeom prst="rect">
            <a:avLst/>
          </a:prstGeom>
        </p:spPr>
      </p:pic>
    </p:spTree>
    <p:extLst>
      <p:ext uri="{BB962C8B-B14F-4D97-AF65-F5344CB8AC3E}">
        <p14:creationId xmlns:p14="http://schemas.microsoft.com/office/powerpoint/2010/main" val="165946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 y="0"/>
            <a:ext cx="10691810" cy="7559675"/>
          </a:xfrm>
          <a:prstGeom prst="rect">
            <a:avLst/>
          </a:prstGeom>
          <a:solidFill>
            <a:srgbClr val="ACC7D0"/>
          </a:solidFill>
          <a:ln>
            <a:solidFill>
              <a:srgbClr val="ACC7D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 name="角丸四角形 2"/>
          <p:cNvSpPr/>
          <p:nvPr/>
        </p:nvSpPr>
        <p:spPr>
          <a:xfrm>
            <a:off x="99380" y="338512"/>
            <a:ext cx="10493053" cy="6527769"/>
          </a:xfrm>
          <a:prstGeom prst="roundRect">
            <a:avLst>
              <a:gd name="adj" fmla="val 1796"/>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sp>
        <p:nvSpPr>
          <p:cNvPr id="4" name="テキスト ボックス 3"/>
          <p:cNvSpPr txBox="1"/>
          <p:nvPr/>
        </p:nvSpPr>
        <p:spPr>
          <a:xfrm>
            <a:off x="221978" y="1457146"/>
            <a:ext cx="10175124" cy="2564481"/>
          </a:xfrm>
          <a:prstGeom prst="rect">
            <a:avLst/>
          </a:prstGeom>
          <a:solidFill>
            <a:schemeClr val="bg1"/>
          </a:solidFill>
          <a:ln>
            <a:solidFill>
              <a:schemeClr val="tx1"/>
            </a:solidFill>
            <a:prstDash val="sysDash"/>
          </a:ln>
        </p:spPr>
        <p:txBody>
          <a:bodyPr wrap="square" rIns="38856" rtlCol="0" anchor="t" anchorCtr="0">
            <a:noAutofit/>
          </a:bodyPr>
          <a:lstStyle/>
          <a:p>
            <a:pPr defTabSz="1125573">
              <a:defRPr/>
            </a:pPr>
            <a:endParaRPr kumimoji="1" lang="ja-JP" altLang="en-US" sz="1295" dirty="0">
              <a:solidFill>
                <a:srgbClr val="000000"/>
              </a:solidFill>
              <a:latin typeface="+mn-ea"/>
            </a:endParaRPr>
          </a:p>
        </p:txBody>
      </p:sp>
      <p:cxnSp>
        <p:nvCxnSpPr>
          <p:cNvPr id="5" name="直線コネクタ 4"/>
          <p:cNvCxnSpPr/>
          <p:nvPr/>
        </p:nvCxnSpPr>
        <p:spPr>
          <a:xfrm>
            <a:off x="611731" y="1457146"/>
            <a:ext cx="0" cy="2564481"/>
          </a:xfrm>
          <a:prstGeom prst="line">
            <a:avLst/>
          </a:prstGeom>
          <a:noFill/>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 name="角丸四角形 5"/>
          <p:cNvSpPr/>
          <p:nvPr/>
        </p:nvSpPr>
        <p:spPr>
          <a:xfrm>
            <a:off x="786081" y="1621438"/>
            <a:ext cx="4855223" cy="2253635"/>
          </a:xfrm>
          <a:prstGeom prst="roundRect">
            <a:avLst>
              <a:gd name="adj" fmla="val 9935"/>
            </a:avLst>
          </a:prstGeom>
          <a:noFill/>
          <a:ln w="12700">
            <a:solidFill>
              <a:srgbClr val="6E6457"/>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88473" indent="-188473" defTabSz="986912">
              <a:defRPr/>
            </a:pPr>
            <a:endParaRPr kumimoji="1" lang="en-US" altLang="ja-JP" sz="863" spc="-108" dirty="0">
              <a:solidFill>
                <a:prstClr val="black"/>
              </a:solidFill>
              <a:latin typeface="+mn-ea"/>
            </a:endParaRPr>
          </a:p>
        </p:txBody>
      </p:sp>
      <p:sp>
        <p:nvSpPr>
          <p:cNvPr id="7" name="角丸四角形 6"/>
          <p:cNvSpPr/>
          <p:nvPr/>
        </p:nvSpPr>
        <p:spPr>
          <a:xfrm>
            <a:off x="5832185" y="1611726"/>
            <a:ext cx="4468413" cy="2272898"/>
          </a:xfrm>
          <a:prstGeom prst="roundRect">
            <a:avLst>
              <a:gd name="adj" fmla="val 11281"/>
            </a:avLst>
          </a:prstGeom>
          <a:solidFill>
            <a:schemeClr val="bg1"/>
          </a:solidFill>
          <a:ln w="12700">
            <a:solidFill>
              <a:srgbClr val="6E6457"/>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511" dirty="0">
              <a:solidFill>
                <a:prstClr val="black"/>
              </a:solidFill>
              <a:latin typeface="+mn-ea"/>
            </a:endParaRPr>
          </a:p>
        </p:txBody>
      </p:sp>
      <p:pic>
        <p:nvPicPr>
          <p:cNvPr id="8" name="図 7"/>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9348497" y="2589609"/>
            <a:ext cx="652378" cy="1185810"/>
          </a:xfrm>
          <a:prstGeom prst="rect">
            <a:avLst/>
          </a:prstGeom>
          <a:noFill/>
        </p:spPr>
      </p:pic>
      <p:sp>
        <p:nvSpPr>
          <p:cNvPr id="9" name="テキスト ボックス 8"/>
          <p:cNvSpPr txBox="1"/>
          <p:nvPr/>
        </p:nvSpPr>
        <p:spPr>
          <a:xfrm>
            <a:off x="224677" y="4182033"/>
            <a:ext cx="10176816" cy="2564481"/>
          </a:xfrm>
          <a:prstGeom prst="rect">
            <a:avLst/>
          </a:prstGeom>
          <a:noFill/>
          <a:ln w="9525">
            <a:solidFill>
              <a:schemeClr val="tx1"/>
            </a:solidFill>
            <a:prstDash val="sysDash"/>
          </a:ln>
        </p:spPr>
        <p:txBody>
          <a:bodyPr wrap="square" rIns="38856" rtlCol="0" anchor="t" anchorCtr="0">
            <a:noAutofit/>
          </a:bodyPr>
          <a:lstStyle/>
          <a:p>
            <a:pPr marL="191900" indent="-191900" algn="ctr" defTabSz="986912">
              <a:defRPr/>
            </a:pPr>
            <a:r>
              <a:rPr kumimoji="1" lang="ja-JP" altLang="en-US" sz="2159" dirty="0">
                <a:solidFill>
                  <a:prstClr val="black"/>
                </a:solidFill>
                <a:latin typeface="+mn-ea"/>
              </a:rPr>
              <a:t>　</a:t>
            </a:r>
            <a:r>
              <a:rPr kumimoji="1" lang="ja-JP" altLang="en-US" sz="1727" dirty="0">
                <a:solidFill>
                  <a:prstClr val="black"/>
                </a:solidFill>
                <a:latin typeface="+mn-ea"/>
              </a:rPr>
              <a:t>　</a:t>
            </a:r>
            <a:endParaRPr kumimoji="1" lang="en-US" altLang="ja-JP" sz="1727" dirty="0">
              <a:solidFill>
                <a:prstClr val="black"/>
              </a:solidFill>
              <a:latin typeface="+mn-ea"/>
            </a:endParaRPr>
          </a:p>
          <a:p>
            <a:pPr marL="191900" indent="-191900" algn="ctr" defTabSz="986912">
              <a:defRPr/>
            </a:pPr>
            <a:endParaRPr kumimoji="1" lang="en-US" altLang="ja-JP" sz="1727" dirty="0">
              <a:solidFill>
                <a:prstClr val="black"/>
              </a:solidFill>
              <a:latin typeface="+mn-ea"/>
            </a:endParaRPr>
          </a:p>
        </p:txBody>
      </p:sp>
      <p:cxnSp>
        <p:nvCxnSpPr>
          <p:cNvPr id="10" name="直線コネクタ 9"/>
          <p:cNvCxnSpPr/>
          <p:nvPr/>
        </p:nvCxnSpPr>
        <p:spPr>
          <a:xfrm>
            <a:off x="611731" y="4182033"/>
            <a:ext cx="0" cy="2564481"/>
          </a:xfrm>
          <a:prstGeom prst="line">
            <a:avLst/>
          </a:prstGeom>
          <a:noFill/>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1" name="角丸四角形 10"/>
          <p:cNvSpPr/>
          <p:nvPr/>
        </p:nvSpPr>
        <p:spPr>
          <a:xfrm>
            <a:off x="786080" y="4286053"/>
            <a:ext cx="4850827" cy="2253635"/>
          </a:xfrm>
          <a:prstGeom prst="roundRect">
            <a:avLst>
              <a:gd name="adj" fmla="val 9335"/>
            </a:avLst>
          </a:prstGeom>
          <a:solidFill>
            <a:schemeClr val="bg1"/>
          </a:solidFill>
          <a:ln w="12700">
            <a:solidFill>
              <a:srgbClr val="6E6457"/>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endParaRPr kumimoji="1" lang="en-US" altLang="ja-JP" sz="1727" b="1" u="sng" dirty="0">
              <a:solidFill>
                <a:prstClr val="black"/>
              </a:solidFill>
              <a:latin typeface="+mn-ea"/>
            </a:endParaRPr>
          </a:p>
        </p:txBody>
      </p:sp>
      <p:sp>
        <p:nvSpPr>
          <p:cNvPr id="12" name="角丸四角形 11"/>
          <p:cNvSpPr/>
          <p:nvPr/>
        </p:nvSpPr>
        <p:spPr>
          <a:xfrm>
            <a:off x="5832185" y="4286053"/>
            <a:ext cx="4465042" cy="2251617"/>
          </a:xfrm>
          <a:prstGeom prst="roundRect">
            <a:avLst>
              <a:gd name="adj" fmla="val 8113"/>
            </a:avLst>
          </a:prstGeom>
          <a:solidFill>
            <a:schemeClr val="bg1"/>
          </a:solidFill>
          <a:ln w="12700">
            <a:solidFill>
              <a:srgbClr val="6E6457"/>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943" u="sng" dirty="0">
              <a:solidFill>
                <a:prstClr val="black"/>
              </a:solidFill>
              <a:latin typeface="+mn-ea"/>
            </a:endParaRPr>
          </a:p>
        </p:txBody>
      </p:sp>
      <p:sp>
        <p:nvSpPr>
          <p:cNvPr id="13" name="右矢印 12"/>
          <p:cNvSpPr/>
          <p:nvPr/>
        </p:nvSpPr>
        <p:spPr>
          <a:xfrm>
            <a:off x="4905245" y="5137316"/>
            <a:ext cx="514938" cy="776115"/>
          </a:xfrm>
          <a:prstGeom prst="rightArrow">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079" dirty="0">
              <a:solidFill>
                <a:prstClr val="black"/>
              </a:solidFill>
              <a:latin typeface="+mn-ea"/>
            </a:endParaRPr>
          </a:p>
        </p:txBody>
      </p:sp>
      <p:sp>
        <p:nvSpPr>
          <p:cNvPr id="14" name="下矢印 13"/>
          <p:cNvSpPr/>
          <p:nvPr/>
        </p:nvSpPr>
        <p:spPr>
          <a:xfrm>
            <a:off x="2515417" y="3625184"/>
            <a:ext cx="1359216" cy="755002"/>
          </a:xfrm>
          <a:prstGeom prst="downArrow">
            <a:avLst/>
          </a:prstGeom>
          <a:solidFill>
            <a:srgbClr val="C7D9DF"/>
          </a:solidFill>
          <a:ln w="1905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727" dirty="0">
              <a:solidFill>
                <a:prstClr val="black"/>
              </a:solidFill>
              <a:latin typeface="+mn-ea"/>
            </a:endParaRPr>
          </a:p>
        </p:txBody>
      </p:sp>
      <p:sp>
        <p:nvSpPr>
          <p:cNvPr id="15" name="テキスト ボックス 14"/>
          <p:cNvSpPr txBox="1"/>
          <p:nvPr/>
        </p:nvSpPr>
        <p:spPr>
          <a:xfrm>
            <a:off x="2648353" y="3796431"/>
            <a:ext cx="1152247" cy="324833"/>
          </a:xfrm>
          <a:prstGeom prst="rect">
            <a:avLst/>
          </a:prstGeom>
          <a:noFill/>
        </p:spPr>
        <p:txBody>
          <a:bodyPr wrap="square" rtlCol="0">
            <a:spAutoFit/>
          </a:bodyPr>
          <a:lstStyle/>
          <a:p>
            <a:pPr algn="ctr"/>
            <a:r>
              <a:rPr kumimoji="1" lang="ja-JP" altLang="en-US" sz="1511" b="1" dirty="0">
                <a:solidFill>
                  <a:srgbClr val="6E6457"/>
                </a:solidFill>
              </a:rPr>
              <a:t>見直し</a:t>
            </a:r>
          </a:p>
        </p:txBody>
      </p:sp>
      <p:sp>
        <p:nvSpPr>
          <p:cNvPr id="16" name="正方形/長方形 15"/>
          <p:cNvSpPr/>
          <p:nvPr/>
        </p:nvSpPr>
        <p:spPr>
          <a:xfrm>
            <a:off x="221979" y="1456617"/>
            <a:ext cx="404608" cy="2617340"/>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15" dirty="0">
                <a:solidFill>
                  <a:srgbClr val="464038"/>
                </a:solidFill>
                <a:latin typeface="+mn-ea"/>
              </a:rPr>
              <a:t>従</a:t>
            </a:r>
            <a:endParaRPr kumimoji="1" lang="en-US" altLang="ja-JP" sz="2115" dirty="0">
              <a:solidFill>
                <a:srgbClr val="464038"/>
              </a:solidFill>
              <a:latin typeface="+mn-ea"/>
            </a:endParaRPr>
          </a:p>
          <a:p>
            <a:pPr algn="ctr"/>
            <a:endParaRPr kumimoji="1" lang="en-US" altLang="ja-JP" sz="2115" dirty="0">
              <a:solidFill>
                <a:srgbClr val="464038"/>
              </a:solidFill>
              <a:latin typeface="+mn-ea"/>
            </a:endParaRPr>
          </a:p>
          <a:p>
            <a:pPr algn="ctr"/>
            <a:r>
              <a:rPr kumimoji="1" lang="ja-JP" altLang="en-US" sz="2115" dirty="0">
                <a:solidFill>
                  <a:srgbClr val="464038"/>
                </a:solidFill>
                <a:latin typeface="+mn-ea"/>
              </a:rPr>
              <a:t>来</a:t>
            </a:r>
          </a:p>
        </p:txBody>
      </p:sp>
      <p:sp>
        <p:nvSpPr>
          <p:cNvPr id="17" name="正方形/長方形 16"/>
          <p:cNvSpPr/>
          <p:nvPr/>
        </p:nvSpPr>
        <p:spPr>
          <a:xfrm>
            <a:off x="217985" y="4139893"/>
            <a:ext cx="404608" cy="2588108"/>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提</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案</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実</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現</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後</a:t>
            </a:r>
          </a:p>
        </p:txBody>
      </p:sp>
      <p:sp>
        <p:nvSpPr>
          <p:cNvPr id="18" name="爆発 1 17"/>
          <p:cNvSpPr/>
          <p:nvPr/>
        </p:nvSpPr>
        <p:spPr>
          <a:xfrm>
            <a:off x="5596062" y="1448189"/>
            <a:ext cx="1156135" cy="555314"/>
          </a:xfrm>
          <a:prstGeom prst="irregularSeal1">
            <a:avLst/>
          </a:prstGeom>
          <a:solidFill>
            <a:srgbClr val="C7D9DF"/>
          </a:solidFill>
          <a:ln>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19" name="正方形/長方形 18"/>
          <p:cNvSpPr/>
          <p:nvPr/>
        </p:nvSpPr>
        <p:spPr>
          <a:xfrm>
            <a:off x="5656306" y="1572429"/>
            <a:ext cx="989420"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支障</a:t>
            </a:r>
          </a:p>
        </p:txBody>
      </p:sp>
      <p:sp>
        <p:nvSpPr>
          <p:cNvPr id="20" name="雲 19"/>
          <p:cNvSpPr/>
          <p:nvPr/>
        </p:nvSpPr>
        <p:spPr>
          <a:xfrm>
            <a:off x="5657959" y="4210430"/>
            <a:ext cx="1094238" cy="450259"/>
          </a:xfrm>
          <a:prstGeom prst="cloud">
            <a:avLst/>
          </a:prstGeom>
          <a:solidFill>
            <a:srgbClr val="C7D9DF"/>
          </a:solidFill>
          <a:ln>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21" name="正方形/長方形 20"/>
          <p:cNvSpPr/>
          <p:nvPr/>
        </p:nvSpPr>
        <p:spPr>
          <a:xfrm>
            <a:off x="5709869" y="4271759"/>
            <a:ext cx="990418"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効果</a:t>
            </a:r>
          </a:p>
        </p:txBody>
      </p:sp>
      <p:sp>
        <p:nvSpPr>
          <p:cNvPr id="22" name="タイトル 1"/>
          <p:cNvSpPr txBox="1">
            <a:spLocks/>
          </p:cNvSpPr>
          <p:nvPr/>
        </p:nvSpPr>
        <p:spPr>
          <a:xfrm>
            <a:off x="99380" y="349989"/>
            <a:ext cx="10513871" cy="833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8694" tIns="49347" rIns="98694" bIns="49347"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defRPr/>
            </a:pPr>
            <a:r>
              <a:rPr lang="ja-JP" altLang="en-US" sz="2159" b="1" u="sng" dirty="0">
                <a:solidFill>
                  <a:srgbClr val="464038"/>
                </a:solidFill>
                <a:latin typeface="游ゴシック" panose="020B0400000000000000" pitchFamily="50" charset="-128"/>
                <a:ea typeface="游ゴシック" panose="020B0400000000000000" pitchFamily="50" charset="-128"/>
              </a:rPr>
              <a:t>寄附金税額控除（ふるさと納税）</a:t>
            </a:r>
            <a:r>
              <a:rPr lang="ja-JP" altLang="en-US" sz="2159" b="1" u="sng" dirty="0" smtClean="0">
                <a:solidFill>
                  <a:srgbClr val="464038"/>
                </a:solidFill>
                <a:latin typeface="游ゴシック" panose="020B0400000000000000" pitchFamily="50" charset="-128"/>
                <a:ea typeface="游ゴシック" panose="020B0400000000000000" pitchFamily="50" charset="-128"/>
              </a:rPr>
              <a:t>の</a:t>
            </a:r>
            <a:endParaRPr lang="en-US" altLang="ja-JP" sz="2159" b="1" u="sng" dirty="0" smtClean="0">
              <a:solidFill>
                <a:srgbClr val="464038"/>
              </a:solidFill>
              <a:latin typeface="游ゴシック" panose="020B0400000000000000" pitchFamily="50" charset="-128"/>
              <a:ea typeface="游ゴシック" panose="020B0400000000000000" pitchFamily="50" charset="-128"/>
            </a:endParaRPr>
          </a:p>
          <a:p>
            <a:pPr lvl="0">
              <a:defRPr/>
            </a:pPr>
            <a:r>
              <a:rPr lang="ja-JP" altLang="en-US" sz="2159" b="1" u="sng" dirty="0" smtClean="0">
                <a:solidFill>
                  <a:srgbClr val="464038"/>
                </a:solidFill>
                <a:latin typeface="游ゴシック" panose="020B0400000000000000" pitchFamily="50" charset="-128"/>
                <a:ea typeface="游ゴシック" panose="020B0400000000000000" pitchFamily="50" charset="-128"/>
              </a:rPr>
              <a:t>申告</a:t>
            </a:r>
            <a:r>
              <a:rPr lang="ja-JP" altLang="en-US" sz="2159" b="1" u="sng" dirty="0">
                <a:solidFill>
                  <a:srgbClr val="464038"/>
                </a:solidFill>
                <a:latin typeface="游ゴシック" panose="020B0400000000000000" pitchFamily="50" charset="-128"/>
                <a:ea typeface="游ゴシック" panose="020B0400000000000000" pitchFamily="50" charset="-128"/>
              </a:rPr>
              <a:t>特例通知書</a:t>
            </a:r>
            <a:r>
              <a:rPr lang="ja-JP" altLang="en-US" sz="2159" b="1" u="sng" dirty="0" smtClean="0">
                <a:solidFill>
                  <a:srgbClr val="464038"/>
                </a:solidFill>
                <a:latin typeface="游ゴシック" panose="020B0400000000000000" pitchFamily="50" charset="-128"/>
                <a:ea typeface="游ゴシック" panose="020B0400000000000000" pitchFamily="50" charset="-128"/>
              </a:rPr>
              <a:t>の電子</a:t>
            </a:r>
            <a:r>
              <a:rPr lang="ja-JP" altLang="en-US" sz="2159" b="1" u="sng" dirty="0">
                <a:solidFill>
                  <a:srgbClr val="464038"/>
                </a:solidFill>
                <a:latin typeface="游ゴシック" panose="020B0400000000000000" pitchFamily="50" charset="-128"/>
                <a:ea typeface="游ゴシック" panose="020B0400000000000000" pitchFamily="50" charset="-128"/>
              </a:rPr>
              <a:t>送付を可能とする見直し</a:t>
            </a:r>
          </a:p>
        </p:txBody>
      </p:sp>
      <p:sp>
        <p:nvSpPr>
          <p:cNvPr id="23" name="角丸四角形 22"/>
          <p:cNvSpPr/>
          <p:nvPr/>
        </p:nvSpPr>
        <p:spPr>
          <a:xfrm>
            <a:off x="94932" y="345204"/>
            <a:ext cx="10493053" cy="6527769"/>
          </a:xfrm>
          <a:prstGeom prst="roundRect">
            <a:avLst>
              <a:gd name="adj" fmla="val 1796"/>
            </a:avLst>
          </a:prstGeom>
          <a:no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sp>
        <p:nvSpPr>
          <p:cNvPr id="24" name="正方形/長方形 23"/>
          <p:cNvSpPr/>
          <p:nvPr/>
        </p:nvSpPr>
        <p:spPr>
          <a:xfrm>
            <a:off x="100011" y="157256"/>
            <a:ext cx="2880000" cy="360000"/>
          </a:xfrm>
          <a:prstGeom prst="rect">
            <a:avLst/>
          </a:prstGeom>
          <a:solidFill>
            <a:srgbClr val="464038"/>
          </a:solid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59" b="1" dirty="0" smtClean="0">
                <a:solidFill>
                  <a:schemeClr val="bg1"/>
                </a:solidFill>
              </a:rPr>
              <a:t>（参考）提案事例①</a:t>
            </a:r>
            <a:endParaRPr kumimoji="1" lang="ja-JP" altLang="en-US" sz="2159" b="1" dirty="0">
              <a:solidFill>
                <a:schemeClr val="bg1"/>
              </a:solidFill>
            </a:endParaRPr>
          </a:p>
        </p:txBody>
      </p:sp>
      <p:sp>
        <p:nvSpPr>
          <p:cNvPr id="25" name="角丸四角形 24"/>
          <p:cNvSpPr/>
          <p:nvPr/>
        </p:nvSpPr>
        <p:spPr>
          <a:xfrm>
            <a:off x="6380475" y="6044015"/>
            <a:ext cx="3462457" cy="493053"/>
          </a:xfrm>
          <a:prstGeom prst="roundRect">
            <a:avLst>
              <a:gd name="adj" fmla="val 4753"/>
            </a:avLst>
          </a:prstGeom>
          <a:no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3d/>
          </a:bodyPr>
          <a:lstStyle/>
          <a:p>
            <a:pPr algn="ctr" defTabSz="986912">
              <a:defRPr/>
            </a:pPr>
            <a:r>
              <a:rPr kumimoji="1" lang="ja-JP" altLang="en-US" sz="1943" b="1" dirty="0">
                <a:solidFill>
                  <a:srgbClr val="E67D50"/>
                </a:solidFill>
                <a:latin typeface="+mn-ea"/>
              </a:rPr>
              <a:t>事務の効率化と負担軽減</a:t>
            </a:r>
          </a:p>
        </p:txBody>
      </p:sp>
      <p:sp>
        <p:nvSpPr>
          <p:cNvPr id="26" name="角丸四角形 25"/>
          <p:cNvSpPr/>
          <p:nvPr/>
        </p:nvSpPr>
        <p:spPr>
          <a:xfrm>
            <a:off x="903876" y="4432327"/>
            <a:ext cx="4578826" cy="913181"/>
          </a:xfrm>
          <a:prstGeom prst="roundRect">
            <a:avLst/>
          </a:prstGeom>
          <a:solidFill>
            <a:srgbClr val="C7D9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27" name="テキスト ボックス 26"/>
          <p:cNvSpPr txBox="1"/>
          <p:nvPr/>
        </p:nvSpPr>
        <p:spPr>
          <a:xfrm>
            <a:off x="903208" y="4455552"/>
            <a:ext cx="4530546" cy="830997"/>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defTabSz="986912">
              <a:defRPr/>
            </a:pPr>
            <a:r>
              <a:rPr kumimoji="1" lang="ja-JP" altLang="en-US" sz="1600" b="1" dirty="0">
                <a:solidFill>
                  <a:srgbClr val="EE7D50"/>
                </a:solidFill>
                <a:latin typeface="+mn-ea"/>
              </a:rPr>
              <a:t>地方税ポータルシステム（ｅＬＴＡＸ）</a:t>
            </a:r>
            <a:r>
              <a:rPr kumimoji="1" lang="ja-JP" altLang="en-US" sz="1600" dirty="0" smtClean="0">
                <a:solidFill>
                  <a:srgbClr val="464038"/>
                </a:solidFill>
                <a:latin typeface="+mn-ea"/>
              </a:rPr>
              <a:t>を</a:t>
            </a:r>
            <a:endParaRPr kumimoji="1" lang="en-US" altLang="ja-JP" sz="1600" dirty="0" smtClean="0">
              <a:solidFill>
                <a:srgbClr val="464038"/>
              </a:solidFill>
              <a:latin typeface="+mn-ea"/>
            </a:endParaRPr>
          </a:p>
          <a:p>
            <a:pPr algn="ctr" defTabSz="986912">
              <a:defRPr/>
            </a:pPr>
            <a:r>
              <a:rPr kumimoji="1" lang="ja-JP" altLang="en-US" sz="1600" dirty="0">
                <a:solidFill>
                  <a:srgbClr val="464038"/>
                </a:solidFill>
                <a:latin typeface="+mn-ea"/>
              </a:rPr>
              <a:t>　活用して、申請者が居住する市町村</a:t>
            </a:r>
            <a:r>
              <a:rPr kumimoji="1" lang="ja-JP" altLang="en-US" sz="1600" dirty="0" smtClean="0">
                <a:solidFill>
                  <a:srgbClr val="464038"/>
                </a:solidFill>
                <a:latin typeface="+mn-ea"/>
              </a:rPr>
              <a:t>へ</a:t>
            </a:r>
            <a:endParaRPr kumimoji="1" lang="en-US" altLang="ja-JP" sz="1600" dirty="0" smtClean="0">
              <a:solidFill>
                <a:srgbClr val="464038"/>
              </a:solidFill>
              <a:latin typeface="+mn-ea"/>
            </a:endParaRPr>
          </a:p>
          <a:p>
            <a:pPr algn="ctr" defTabSz="986912">
              <a:defRPr/>
            </a:pPr>
            <a:r>
              <a:rPr kumimoji="1" lang="ja-JP" altLang="en-US" sz="1600" b="1" dirty="0" smtClean="0">
                <a:solidFill>
                  <a:srgbClr val="EE7D50"/>
                </a:solidFill>
                <a:latin typeface="+mn-ea"/>
              </a:rPr>
              <a:t>オンライン</a:t>
            </a:r>
            <a:r>
              <a:rPr kumimoji="1" lang="ja-JP" altLang="en-US" sz="1600" b="1" dirty="0">
                <a:solidFill>
                  <a:srgbClr val="EE7D50"/>
                </a:solidFill>
                <a:latin typeface="+mn-ea"/>
              </a:rPr>
              <a:t>での電子送付が可能に</a:t>
            </a:r>
          </a:p>
        </p:txBody>
      </p:sp>
      <p:sp>
        <p:nvSpPr>
          <p:cNvPr id="28" name="二等辺三角形 27"/>
          <p:cNvSpPr/>
          <p:nvPr/>
        </p:nvSpPr>
        <p:spPr>
          <a:xfrm flipV="1">
            <a:off x="7582275" y="5811046"/>
            <a:ext cx="964861" cy="211886"/>
          </a:xfrm>
          <a:prstGeom prst="triangle">
            <a:avLst/>
          </a:prstGeom>
          <a:solidFill>
            <a:srgbClr val="6E64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59"/>
          </a:p>
        </p:txBody>
      </p:sp>
      <p:sp>
        <p:nvSpPr>
          <p:cNvPr id="29" name="角丸四角形 28"/>
          <p:cNvSpPr/>
          <p:nvPr/>
        </p:nvSpPr>
        <p:spPr>
          <a:xfrm>
            <a:off x="91408" y="1097605"/>
            <a:ext cx="10475759" cy="2994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defRPr/>
            </a:pPr>
            <a:r>
              <a:rPr kumimoji="1" lang="zh-TW" altLang="en-US" sz="1511" dirty="0">
                <a:solidFill>
                  <a:srgbClr val="464038"/>
                </a:solidFill>
                <a:latin typeface="游ゴシック" panose="020B0400000000000000" pitchFamily="50" charset="-128"/>
                <a:ea typeface="游ゴシック" panose="020B0400000000000000" pitchFamily="50" charset="-128"/>
              </a:rPr>
              <a:t>提案主体：兵庫県、洲本市、和歌山県、鳥取県、徳島県</a:t>
            </a:r>
          </a:p>
        </p:txBody>
      </p:sp>
      <p:sp>
        <p:nvSpPr>
          <p:cNvPr id="30" name="正方形/長方形 29"/>
          <p:cNvSpPr/>
          <p:nvPr/>
        </p:nvSpPr>
        <p:spPr>
          <a:xfrm>
            <a:off x="6061321" y="2105271"/>
            <a:ext cx="4145800" cy="7987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通知書の</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作成・印刷に時間と経費がかかり、個人情報</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管理等の負担が大きい</a:t>
            </a:r>
            <a:endParaRPr kumimoji="1" lang="en-US" altLang="ja-JP" sz="1800" b="1"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p:txBody>
      </p:sp>
      <p:sp>
        <p:nvSpPr>
          <p:cNvPr id="31" name="正方形/長方形 30"/>
          <p:cNvSpPr/>
          <p:nvPr/>
        </p:nvSpPr>
        <p:spPr>
          <a:xfrm>
            <a:off x="1177683" y="1587037"/>
            <a:ext cx="4242500" cy="1214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市町村は</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寄附</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金税額控除の申告</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特例の申請者</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１人に</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つき、 </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寄附金</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税額控除申告特例</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通知書を１枚</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作成し</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a:t>
            </a:r>
            <a:r>
              <a:rPr kumimoji="1" lang="ja-JP" altLang="en-US" sz="1600" b="1" i="0" u="sng"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申請者が居住する市町村</a:t>
            </a:r>
            <a:r>
              <a:rPr kumimoji="1" lang="ja-JP" altLang="en-US" sz="1600" b="1" i="0" u="sng"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に</a:t>
            </a:r>
            <a:r>
              <a:rPr kumimoji="1" lang="ja-JP" altLang="en-US" sz="1600" b="1" i="0" u="sng"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通知しなければならない</a:t>
            </a:r>
            <a:endParaRPr kumimoji="1" lang="ja-JP" altLang="en-US" sz="1600" b="1" i="0" u="sng"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p:txBody>
      </p:sp>
      <p:sp>
        <p:nvSpPr>
          <p:cNvPr id="32" name="角丸四角形 31"/>
          <p:cNvSpPr/>
          <p:nvPr/>
        </p:nvSpPr>
        <p:spPr>
          <a:xfrm>
            <a:off x="6228473" y="4657175"/>
            <a:ext cx="4372733" cy="1149517"/>
          </a:xfrm>
          <a:prstGeom prst="roundRect">
            <a:avLst>
              <a:gd name="adj" fmla="val 4753"/>
            </a:avLst>
          </a:prstGeom>
          <a:no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 通知書作成に係る事務負担の軽減</a:t>
            </a: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 ペーパーレス化の実現により、</a:t>
            </a: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464038"/>
                </a:solidFill>
                <a:latin typeface="游ゴシック" panose="020B0400000000000000" pitchFamily="50" charset="-128"/>
                <a:ea typeface="游ゴシック" panose="020B0400000000000000" pitchFamily="50" charset="-128"/>
              </a:rPr>
              <a:t>　 </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通知書送付に係る郵送経費の軽減</a:t>
            </a:r>
            <a:endParaRPr kumimoji="1" lang="en-US" altLang="ja-JP" sz="1600" b="0" i="0" u="sng"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p:txBody>
      </p:sp>
      <p:grpSp>
        <p:nvGrpSpPr>
          <p:cNvPr id="81" name="グループ化 80"/>
          <p:cNvGrpSpPr/>
          <p:nvPr/>
        </p:nvGrpSpPr>
        <p:grpSpPr>
          <a:xfrm>
            <a:off x="304800" y="6897826"/>
            <a:ext cx="10014439" cy="542932"/>
            <a:chOff x="30986" y="6345339"/>
            <a:chExt cx="9278411" cy="503028"/>
          </a:xfrm>
          <a:noFill/>
        </p:grpSpPr>
        <p:sp>
          <p:nvSpPr>
            <p:cNvPr id="82" name="テキスト ボックス 81"/>
            <p:cNvSpPr txBox="1"/>
            <p:nvPr/>
          </p:nvSpPr>
          <p:spPr>
            <a:xfrm>
              <a:off x="30986" y="6347561"/>
              <a:ext cx="8864435" cy="500806"/>
            </a:xfrm>
            <a:prstGeom prst="rect">
              <a:avLst/>
            </a:prstGeom>
            <a:grpFill/>
          </p:spPr>
          <p:txBody>
            <a:bodyPr wrap="square" rtlCol="0">
              <a:spAutoFit/>
            </a:bodyPr>
            <a:lstStyle/>
            <a:p>
              <a:r>
                <a:rPr kumimoji="1" lang="ja-JP" altLang="en-US" sz="971" dirty="0">
                  <a:solidFill>
                    <a:srgbClr val="464038"/>
                  </a:solidFill>
                </a:rPr>
                <a:t>　</a:t>
              </a:r>
              <a:r>
                <a:rPr kumimoji="1" lang="en-US" altLang="ja-JP" sz="971" dirty="0">
                  <a:solidFill>
                    <a:srgbClr val="464038"/>
                  </a:solidFill>
                </a:rPr>
                <a:t>『</a:t>
              </a:r>
              <a:r>
                <a:rPr kumimoji="1" lang="ja-JP" altLang="en-US" sz="971" dirty="0">
                  <a:solidFill>
                    <a:srgbClr val="464038"/>
                  </a:solidFill>
                </a:rPr>
                <a:t>提案募集制度</a:t>
              </a:r>
              <a:r>
                <a:rPr kumimoji="1" lang="en-US" altLang="ja-JP" sz="971" dirty="0">
                  <a:solidFill>
                    <a:srgbClr val="464038"/>
                  </a:solidFill>
                </a:rPr>
                <a:t>』</a:t>
              </a:r>
              <a:r>
                <a:rPr kumimoji="1" lang="ja-JP" altLang="en-US" sz="971" dirty="0">
                  <a:solidFill>
                    <a:srgbClr val="464038"/>
                  </a:solidFill>
                </a:rPr>
                <a:t>について、もっと詳しく知りたいと思った方は内閣府</a:t>
              </a:r>
              <a:r>
                <a:rPr kumimoji="1" lang="en-US" altLang="ja-JP" sz="971" dirty="0">
                  <a:solidFill>
                    <a:srgbClr val="464038"/>
                  </a:solidFill>
                </a:rPr>
                <a:t>HP</a:t>
              </a:r>
              <a:r>
                <a:rPr kumimoji="1" lang="ja-JP" altLang="en-US" sz="971" dirty="0">
                  <a:solidFill>
                    <a:srgbClr val="464038"/>
                  </a:solidFill>
                </a:rPr>
                <a:t>で公表されているハンドブック・成果事例集をご覧ください！</a:t>
              </a:r>
              <a:endParaRPr kumimoji="1" lang="en-US" altLang="ja-JP" sz="971" dirty="0">
                <a:solidFill>
                  <a:srgbClr val="464038"/>
                </a:solidFill>
              </a:endParaRPr>
            </a:p>
            <a:p>
              <a:r>
                <a:rPr kumimoji="1" lang="ja-JP" altLang="en-US" sz="971" dirty="0">
                  <a:solidFill>
                    <a:srgbClr val="464038"/>
                  </a:solidFill>
                </a:rPr>
                <a:t>  　 ハンドブック</a:t>
              </a:r>
              <a:r>
                <a:rPr kumimoji="1" lang="en-US" altLang="ja-JP" sz="971" dirty="0">
                  <a:solidFill>
                    <a:srgbClr val="464038"/>
                  </a:solidFill>
                </a:rPr>
                <a:t>URL</a:t>
              </a:r>
              <a:r>
                <a:rPr kumimoji="1" lang="ja-JP" altLang="en-US" sz="971" dirty="0">
                  <a:solidFill>
                    <a:srgbClr val="464038"/>
                  </a:solidFill>
                </a:rPr>
                <a:t>：</a:t>
              </a:r>
              <a:r>
                <a:rPr kumimoji="1" lang="en-US" altLang="ja-JP" sz="971" dirty="0">
                  <a:solidFill>
                    <a:srgbClr val="464038"/>
                  </a:solidFill>
                </a:rPr>
                <a:t>https://www.cao.go.jp/bunken-suishin/teianbosyu/handbook.html</a:t>
              </a:r>
            </a:p>
            <a:p>
              <a:r>
                <a:rPr kumimoji="1" lang="en-US" altLang="ja-JP" sz="971" dirty="0">
                  <a:solidFill>
                    <a:srgbClr val="464038"/>
                  </a:solidFill>
                </a:rPr>
                <a:t>  </a:t>
              </a:r>
              <a:r>
                <a:rPr kumimoji="1" lang="ja-JP" altLang="en-US" sz="971" dirty="0">
                  <a:solidFill>
                    <a:srgbClr val="464038"/>
                  </a:solidFill>
                </a:rPr>
                <a:t>　</a:t>
              </a:r>
              <a:r>
                <a:rPr kumimoji="1" lang="en-US" altLang="ja-JP" sz="971" dirty="0">
                  <a:solidFill>
                    <a:srgbClr val="464038"/>
                  </a:solidFill>
                </a:rPr>
                <a:t> </a:t>
              </a:r>
              <a:r>
                <a:rPr kumimoji="1" lang="ja-JP" altLang="en-US" sz="971" dirty="0">
                  <a:solidFill>
                    <a:srgbClr val="464038"/>
                  </a:solidFill>
                </a:rPr>
                <a:t>成果事例集</a:t>
              </a:r>
              <a:r>
                <a:rPr kumimoji="1" lang="en-US" altLang="ja-JP" sz="971" dirty="0">
                  <a:solidFill>
                    <a:srgbClr val="464038"/>
                  </a:solidFill>
                </a:rPr>
                <a:t>URL</a:t>
              </a:r>
              <a:r>
                <a:rPr kumimoji="1" lang="ja-JP" altLang="en-US" sz="971" dirty="0">
                  <a:solidFill>
                    <a:srgbClr val="464038"/>
                  </a:solidFill>
                </a:rPr>
                <a:t>　：</a:t>
              </a:r>
              <a:r>
                <a:rPr kumimoji="1" lang="en-US" altLang="ja-JP" sz="971" dirty="0">
                  <a:solidFill>
                    <a:srgbClr val="464038"/>
                  </a:solidFill>
                </a:rPr>
                <a:t>https://www.cao.go.jp/bunken-suishin/jirei/2022/index.html</a:t>
              </a:r>
              <a:r>
                <a:rPr kumimoji="1" lang="ja-JP" altLang="en-US" sz="971" dirty="0">
                  <a:solidFill>
                    <a:srgbClr val="464038"/>
                  </a:solidFill>
                </a:rPr>
                <a:t>　</a:t>
              </a:r>
            </a:p>
          </p:txBody>
        </p:sp>
        <p:sp>
          <p:nvSpPr>
            <p:cNvPr id="83" name="テキスト ボックス 82"/>
            <p:cNvSpPr txBox="1"/>
            <p:nvPr/>
          </p:nvSpPr>
          <p:spPr>
            <a:xfrm>
              <a:off x="7446771" y="6348007"/>
              <a:ext cx="980077" cy="196639"/>
            </a:xfrm>
            <a:prstGeom prst="rect">
              <a:avLst/>
            </a:prstGeom>
            <a:grpFill/>
          </p:spPr>
          <p:txBody>
            <a:bodyPr wrap="square" rtlCol="0">
              <a:spAutoFit/>
            </a:bodyPr>
            <a:lstStyle/>
            <a:p>
              <a:pPr algn="ctr"/>
              <a:r>
                <a:rPr kumimoji="1" lang="ja-JP" altLang="en-US" sz="779" dirty="0">
                  <a:solidFill>
                    <a:srgbClr val="464038"/>
                  </a:solidFill>
                </a:rPr>
                <a:t>▼ハンドブック</a:t>
              </a:r>
              <a:endParaRPr kumimoji="1" lang="ja-JP" altLang="en-US" sz="624" dirty="0">
                <a:solidFill>
                  <a:srgbClr val="464038"/>
                </a:solidFill>
              </a:endParaRPr>
            </a:p>
          </p:txBody>
        </p:sp>
        <p:sp>
          <p:nvSpPr>
            <p:cNvPr id="84" name="テキスト ボックス 83"/>
            <p:cNvSpPr txBox="1"/>
            <p:nvPr/>
          </p:nvSpPr>
          <p:spPr>
            <a:xfrm>
              <a:off x="8329320" y="6345339"/>
              <a:ext cx="980077" cy="196639"/>
            </a:xfrm>
            <a:prstGeom prst="rect">
              <a:avLst/>
            </a:prstGeom>
            <a:grpFill/>
          </p:spPr>
          <p:txBody>
            <a:bodyPr wrap="square" rtlCol="0">
              <a:spAutoFit/>
            </a:bodyPr>
            <a:lstStyle/>
            <a:p>
              <a:pPr algn="ctr"/>
              <a:r>
                <a:rPr kumimoji="1" lang="ja-JP" altLang="en-US" sz="779" dirty="0">
                  <a:solidFill>
                    <a:srgbClr val="464038"/>
                  </a:solidFill>
                </a:rPr>
                <a:t>▼成果事例集</a:t>
              </a:r>
              <a:endParaRPr kumimoji="1" lang="ja-JP" altLang="en-US" sz="624" dirty="0">
                <a:solidFill>
                  <a:srgbClr val="464038"/>
                </a:solidFill>
              </a:endParaRPr>
            </a:p>
          </p:txBody>
        </p:sp>
      </p:grpSp>
      <p:pic>
        <p:nvPicPr>
          <p:cNvPr id="88" name="図 87"/>
          <p:cNvPicPr>
            <a:picLocks noChangeAspect="1"/>
          </p:cNvPicPr>
          <p:nvPr/>
        </p:nvPicPr>
        <p:blipFill>
          <a:blip r:embed="rId3"/>
          <a:stretch>
            <a:fillRect/>
          </a:stretch>
        </p:blipFill>
        <p:spPr>
          <a:xfrm>
            <a:off x="1751395" y="2547597"/>
            <a:ext cx="3145809" cy="1170533"/>
          </a:xfrm>
          <a:prstGeom prst="rect">
            <a:avLst/>
          </a:prstGeom>
        </p:spPr>
      </p:pic>
      <p:pic>
        <p:nvPicPr>
          <p:cNvPr id="90" name="図 89"/>
          <p:cNvPicPr>
            <a:picLocks noChangeAspect="1"/>
          </p:cNvPicPr>
          <p:nvPr/>
        </p:nvPicPr>
        <p:blipFill>
          <a:blip r:embed="rId4"/>
          <a:stretch>
            <a:fillRect/>
          </a:stretch>
        </p:blipFill>
        <p:spPr>
          <a:xfrm>
            <a:off x="1754988" y="5451971"/>
            <a:ext cx="3145809" cy="1164437"/>
          </a:xfrm>
          <a:prstGeom prst="rect">
            <a:avLst/>
          </a:prstGeom>
        </p:spPr>
      </p:pic>
      <p:pic>
        <p:nvPicPr>
          <p:cNvPr id="40" name="図 39"/>
          <p:cNvPicPr>
            <a:picLocks noChangeAspect="1"/>
          </p:cNvPicPr>
          <p:nvPr/>
        </p:nvPicPr>
        <p:blipFill>
          <a:blip r:embed="rId5"/>
          <a:stretch>
            <a:fillRect/>
          </a:stretch>
        </p:blipFill>
        <p:spPr>
          <a:xfrm>
            <a:off x="9578497" y="7069399"/>
            <a:ext cx="480214" cy="465438"/>
          </a:xfrm>
          <a:prstGeom prst="rect">
            <a:avLst/>
          </a:prstGeom>
        </p:spPr>
      </p:pic>
      <p:pic>
        <p:nvPicPr>
          <p:cNvPr id="41" name="図 40"/>
          <p:cNvPicPr>
            <a:picLocks noChangeAspect="1"/>
          </p:cNvPicPr>
          <p:nvPr/>
        </p:nvPicPr>
        <p:blipFill>
          <a:blip r:embed="rId6"/>
          <a:stretch>
            <a:fillRect/>
          </a:stretch>
        </p:blipFill>
        <p:spPr>
          <a:xfrm>
            <a:off x="8621080" y="7069541"/>
            <a:ext cx="473927" cy="466636"/>
          </a:xfrm>
          <a:prstGeom prst="rect">
            <a:avLst/>
          </a:prstGeom>
        </p:spPr>
      </p:pic>
    </p:spTree>
    <p:extLst>
      <p:ext uri="{BB962C8B-B14F-4D97-AF65-F5344CB8AC3E}">
        <p14:creationId xmlns:p14="http://schemas.microsoft.com/office/powerpoint/2010/main" val="301088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 y="0"/>
            <a:ext cx="10691810" cy="7559675"/>
          </a:xfrm>
          <a:prstGeom prst="rect">
            <a:avLst/>
          </a:prstGeom>
          <a:solidFill>
            <a:srgbClr val="ACC7D0"/>
          </a:solidFill>
          <a:ln>
            <a:solidFill>
              <a:srgbClr val="ACC7D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 name="角丸四角形 2"/>
          <p:cNvSpPr/>
          <p:nvPr/>
        </p:nvSpPr>
        <p:spPr>
          <a:xfrm>
            <a:off x="99380" y="338512"/>
            <a:ext cx="10493053" cy="6527769"/>
          </a:xfrm>
          <a:prstGeom prst="roundRect">
            <a:avLst>
              <a:gd name="adj" fmla="val 1796"/>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sp>
        <p:nvSpPr>
          <p:cNvPr id="4" name="テキスト ボックス 3"/>
          <p:cNvSpPr txBox="1"/>
          <p:nvPr/>
        </p:nvSpPr>
        <p:spPr>
          <a:xfrm>
            <a:off x="221978" y="1457146"/>
            <a:ext cx="10175124" cy="2564481"/>
          </a:xfrm>
          <a:prstGeom prst="rect">
            <a:avLst/>
          </a:prstGeom>
          <a:solidFill>
            <a:schemeClr val="bg1"/>
          </a:solidFill>
          <a:ln>
            <a:solidFill>
              <a:srgbClr val="464038"/>
            </a:solidFill>
            <a:prstDash val="sysDash"/>
          </a:ln>
        </p:spPr>
        <p:txBody>
          <a:bodyPr wrap="square" rIns="38856" rtlCol="0" anchor="t" anchorCtr="0">
            <a:noAutofit/>
          </a:bodyPr>
          <a:lstStyle/>
          <a:p>
            <a:pPr defTabSz="1125573">
              <a:defRPr/>
            </a:pPr>
            <a:endParaRPr kumimoji="1" lang="ja-JP" altLang="en-US" sz="1295" dirty="0">
              <a:solidFill>
                <a:srgbClr val="000000"/>
              </a:solidFill>
              <a:latin typeface="+mn-ea"/>
            </a:endParaRPr>
          </a:p>
        </p:txBody>
      </p:sp>
      <p:cxnSp>
        <p:nvCxnSpPr>
          <p:cNvPr id="5" name="直線コネクタ 4"/>
          <p:cNvCxnSpPr/>
          <p:nvPr/>
        </p:nvCxnSpPr>
        <p:spPr>
          <a:xfrm>
            <a:off x="611731" y="1457146"/>
            <a:ext cx="0" cy="2564481"/>
          </a:xfrm>
          <a:prstGeom prst="line">
            <a:avLst/>
          </a:prstGeom>
          <a:noFill/>
          <a:ln>
            <a:solidFill>
              <a:srgbClr val="464038"/>
            </a:solidFill>
            <a:prstDash val="sysDash"/>
          </a:ln>
        </p:spPr>
        <p:style>
          <a:lnRef idx="1">
            <a:schemeClr val="accent1"/>
          </a:lnRef>
          <a:fillRef idx="0">
            <a:schemeClr val="accent1"/>
          </a:fillRef>
          <a:effectRef idx="0">
            <a:schemeClr val="accent1"/>
          </a:effectRef>
          <a:fontRef idx="minor">
            <a:schemeClr val="tx1"/>
          </a:fontRef>
        </p:style>
      </p:cxnSp>
      <p:sp>
        <p:nvSpPr>
          <p:cNvPr id="6" name="右矢印 5"/>
          <p:cNvSpPr/>
          <p:nvPr/>
        </p:nvSpPr>
        <p:spPr>
          <a:xfrm>
            <a:off x="4918561" y="2310421"/>
            <a:ext cx="514938" cy="776115"/>
          </a:xfrm>
          <a:prstGeom prst="rightArrow">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079" dirty="0">
              <a:solidFill>
                <a:prstClr val="black"/>
              </a:solidFill>
              <a:latin typeface="+mn-ea"/>
            </a:endParaRPr>
          </a:p>
        </p:txBody>
      </p:sp>
      <p:sp>
        <p:nvSpPr>
          <p:cNvPr id="7" name="角丸四角形 6"/>
          <p:cNvSpPr/>
          <p:nvPr/>
        </p:nvSpPr>
        <p:spPr>
          <a:xfrm>
            <a:off x="786081" y="1621438"/>
            <a:ext cx="4855223" cy="2253635"/>
          </a:xfrm>
          <a:prstGeom prst="roundRect">
            <a:avLst>
              <a:gd name="adj" fmla="val 9935"/>
            </a:avLst>
          </a:prstGeom>
          <a:no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88473" indent="-188473" defTabSz="986912">
              <a:defRPr/>
            </a:pPr>
            <a:endParaRPr kumimoji="1" lang="en-US" altLang="ja-JP" sz="863" spc="-108" dirty="0">
              <a:solidFill>
                <a:prstClr val="black"/>
              </a:solidFill>
              <a:latin typeface="+mn-ea"/>
            </a:endParaRPr>
          </a:p>
        </p:txBody>
      </p:sp>
      <p:sp>
        <p:nvSpPr>
          <p:cNvPr id="8" name="テキスト ボックス 7"/>
          <p:cNvSpPr txBox="1"/>
          <p:nvPr/>
        </p:nvSpPr>
        <p:spPr>
          <a:xfrm>
            <a:off x="942776" y="1708576"/>
            <a:ext cx="4539899" cy="1253164"/>
          </a:xfrm>
          <a:prstGeom prst="rect">
            <a:avLst/>
          </a:prstGeom>
          <a:noFill/>
        </p:spPr>
        <p:txBody>
          <a:bodyPr wrap="square" rtlCol="0">
            <a:spAutoFit/>
          </a:bodyPr>
          <a:lstStyle/>
          <a:p>
            <a:pPr defTabSz="986912">
              <a:spcAft>
                <a:spcPts val="648"/>
              </a:spcAft>
              <a:defRPr/>
            </a:pPr>
            <a:r>
              <a:rPr kumimoji="1" lang="ja-JP" altLang="en-US" sz="1511" dirty="0">
                <a:solidFill>
                  <a:srgbClr val="464038"/>
                </a:solidFill>
                <a:latin typeface="+mn-ea"/>
              </a:rPr>
              <a:t>○ 災害援護資金を借りるには保証人が必要</a:t>
            </a:r>
          </a:p>
          <a:p>
            <a:pPr defTabSz="986912">
              <a:spcAft>
                <a:spcPts val="648"/>
              </a:spcAft>
              <a:defRPr/>
            </a:pPr>
            <a:r>
              <a:rPr kumimoji="1" lang="ja-JP" altLang="en-US" sz="1511" dirty="0">
                <a:solidFill>
                  <a:srgbClr val="464038"/>
                </a:solidFill>
                <a:latin typeface="+mn-ea"/>
              </a:rPr>
              <a:t>○ 貸付利率は法律により３％に固定</a:t>
            </a:r>
          </a:p>
          <a:p>
            <a:pPr defTabSz="986912">
              <a:spcAft>
                <a:spcPts val="648"/>
              </a:spcAft>
              <a:defRPr/>
            </a:pPr>
            <a:r>
              <a:rPr kumimoji="1" lang="ja-JP" altLang="en-US" sz="1511" dirty="0">
                <a:solidFill>
                  <a:srgbClr val="464038"/>
                </a:solidFill>
                <a:latin typeface="+mn-ea"/>
              </a:rPr>
              <a:t>○ 返済方法は年払いか半年払いのみ</a:t>
            </a:r>
          </a:p>
          <a:p>
            <a:pPr defTabSz="986912">
              <a:defRPr/>
            </a:pPr>
            <a:r>
              <a:rPr kumimoji="1" lang="ja-JP" altLang="en-US" sz="1511" dirty="0">
                <a:solidFill>
                  <a:srgbClr val="464038"/>
                </a:solidFill>
                <a:latin typeface="+mn-ea"/>
              </a:rPr>
              <a:t>　</a:t>
            </a:r>
          </a:p>
        </p:txBody>
      </p:sp>
      <p:sp>
        <p:nvSpPr>
          <p:cNvPr id="9" name="角丸四角形 8"/>
          <p:cNvSpPr/>
          <p:nvPr/>
        </p:nvSpPr>
        <p:spPr>
          <a:xfrm>
            <a:off x="5832185" y="1611726"/>
            <a:ext cx="4468413" cy="2272898"/>
          </a:xfrm>
          <a:prstGeom prst="roundRect">
            <a:avLst>
              <a:gd name="adj" fmla="val 11281"/>
            </a:avLst>
          </a:prstGeom>
          <a:solidFill>
            <a:schemeClr val="bg1"/>
          </a:solidFill>
          <a:ln w="12700">
            <a:solidFill>
              <a:srgbClr val="6E6457"/>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511" dirty="0">
              <a:solidFill>
                <a:prstClr val="black"/>
              </a:solidFill>
              <a:latin typeface="+mn-ea"/>
            </a:endParaRPr>
          </a:p>
        </p:txBody>
      </p:sp>
      <p:sp>
        <p:nvSpPr>
          <p:cNvPr id="10" name="テキスト ボックス 9"/>
          <p:cNvSpPr txBox="1"/>
          <p:nvPr/>
        </p:nvSpPr>
        <p:spPr>
          <a:xfrm>
            <a:off x="215892" y="4141926"/>
            <a:ext cx="10176816" cy="2564481"/>
          </a:xfrm>
          <a:prstGeom prst="rect">
            <a:avLst/>
          </a:prstGeom>
          <a:noFill/>
          <a:ln w="9525">
            <a:solidFill>
              <a:srgbClr val="464038"/>
            </a:solidFill>
            <a:prstDash val="sysDash"/>
          </a:ln>
        </p:spPr>
        <p:txBody>
          <a:bodyPr wrap="square" rIns="38856" rtlCol="0" anchor="t" anchorCtr="0">
            <a:noAutofit/>
          </a:bodyPr>
          <a:lstStyle/>
          <a:p>
            <a:pPr marL="191900" indent="-191900" algn="ctr" defTabSz="986912">
              <a:defRPr/>
            </a:pPr>
            <a:r>
              <a:rPr kumimoji="1" lang="ja-JP" altLang="en-US" sz="2159" dirty="0">
                <a:solidFill>
                  <a:prstClr val="black"/>
                </a:solidFill>
                <a:latin typeface="+mn-ea"/>
              </a:rPr>
              <a:t>　</a:t>
            </a:r>
            <a:r>
              <a:rPr kumimoji="1" lang="ja-JP" altLang="en-US" sz="1727" dirty="0">
                <a:solidFill>
                  <a:prstClr val="black"/>
                </a:solidFill>
                <a:latin typeface="+mn-ea"/>
              </a:rPr>
              <a:t>　</a:t>
            </a:r>
            <a:endParaRPr kumimoji="1" lang="en-US" altLang="ja-JP" sz="1727" dirty="0">
              <a:solidFill>
                <a:prstClr val="black"/>
              </a:solidFill>
              <a:latin typeface="+mn-ea"/>
            </a:endParaRPr>
          </a:p>
          <a:p>
            <a:pPr marL="191900" indent="-191900" algn="ctr" defTabSz="986912">
              <a:defRPr/>
            </a:pPr>
            <a:endParaRPr kumimoji="1" lang="en-US" altLang="ja-JP" sz="1727" dirty="0">
              <a:solidFill>
                <a:prstClr val="black"/>
              </a:solidFill>
              <a:latin typeface="+mn-ea"/>
            </a:endParaRPr>
          </a:p>
        </p:txBody>
      </p:sp>
      <p:cxnSp>
        <p:nvCxnSpPr>
          <p:cNvPr id="11" name="直線コネクタ 10"/>
          <p:cNvCxnSpPr/>
          <p:nvPr/>
        </p:nvCxnSpPr>
        <p:spPr>
          <a:xfrm>
            <a:off x="608183" y="4148508"/>
            <a:ext cx="0" cy="2564481"/>
          </a:xfrm>
          <a:prstGeom prst="line">
            <a:avLst/>
          </a:prstGeom>
          <a:noFill/>
          <a:ln>
            <a:solidFill>
              <a:srgbClr val="464038"/>
            </a:solidFill>
            <a:prstDash val="sysDash"/>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753611" y="4286053"/>
            <a:ext cx="4879926" cy="2253635"/>
          </a:xfrm>
          <a:prstGeom prst="roundRect">
            <a:avLst>
              <a:gd name="adj" fmla="val 9335"/>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endParaRPr kumimoji="1" lang="en-US" altLang="ja-JP" sz="1727" b="1" u="sng" dirty="0">
              <a:solidFill>
                <a:prstClr val="black"/>
              </a:solidFill>
              <a:latin typeface="+mn-ea"/>
            </a:endParaRPr>
          </a:p>
        </p:txBody>
      </p:sp>
      <p:sp>
        <p:nvSpPr>
          <p:cNvPr id="13" name="角丸四角形 12"/>
          <p:cNvSpPr/>
          <p:nvPr/>
        </p:nvSpPr>
        <p:spPr>
          <a:xfrm>
            <a:off x="5832185" y="4277003"/>
            <a:ext cx="4465042" cy="2253635"/>
          </a:xfrm>
          <a:prstGeom prst="roundRect">
            <a:avLst>
              <a:gd name="adj" fmla="val 8113"/>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943" u="sng" dirty="0">
              <a:solidFill>
                <a:prstClr val="black"/>
              </a:solidFill>
              <a:latin typeface="+mn-ea"/>
            </a:endParaRPr>
          </a:p>
        </p:txBody>
      </p:sp>
      <p:sp>
        <p:nvSpPr>
          <p:cNvPr id="14" name="右矢印 13"/>
          <p:cNvSpPr/>
          <p:nvPr/>
        </p:nvSpPr>
        <p:spPr>
          <a:xfrm>
            <a:off x="4905245" y="5137316"/>
            <a:ext cx="514938" cy="776115"/>
          </a:xfrm>
          <a:prstGeom prst="rightArrow">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079" dirty="0">
              <a:solidFill>
                <a:prstClr val="black"/>
              </a:solidFill>
              <a:latin typeface="+mn-ea"/>
            </a:endParaRPr>
          </a:p>
        </p:txBody>
      </p:sp>
      <p:sp>
        <p:nvSpPr>
          <p:cNvPr id="15" name="下矢印 14"/>
          <p:cNvSpPr/>
          <p:nvPr/>
        </p:nvSpPr>
        <p:spPr>
          <a:xfrm>
            <a:off x="2578048" y="3630525"/>
            <a:ext cx="1359216" cy="755002"/>
          </a:xfrm>
          <a:prstGeom prst="downArrow">
            <a:avLst/>
          </a:prstGeom>
          <a:solidFill>
            <a:srgbClr val="C7D9DF"/>
          </a:solidFill>
          <a:ln w="19050">
            <a:solidFill>
              <a:srgbClr val="6E6457"/>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727" dirty="0">
              <a:solidFill>
                <a:prstClr val="black"/>
              </a:solidFill>
              <a:latin typeface="+mn-ea"/>
            </a:endParaRPr>
          </a:p>
        </p:txBody>
      </p:sp>
      <p:sp>
        <p:nvSpPr>
          <p:cNvPr id="16" name="テキスト ボックス 15"/>
          <p:cNvSpPr txBox="1"/>
          <p:nvPr/>
        </p:nvSpPr>
        <p:spPr>
          <a:xfrm>
            <a:off x="2710984" y="3801772"/>
            <a:ext cx="1152247" cy="324833"/>
          </a:xfrm>
          <a:prstGeom prst="rect">
            <a:avLst/>
          </a:prstGeom>
          <a:noFill/>
        </p:spPr>
        <p:txBody>
          <a:bodyPr wrap="square" rtlCol="0">
            <a:spAutoFit/>
          </a:bodyPr>
          <a:lstStyle/>
          <a:p>
            <a:pPr algn="ctr"/>
            <a:r>
              <a:rPr kumimoji="1" lang="ja-JP" altLang="en-US" sz="1511" b="1" dirty="0">
                <a:solidFill>
                  <a:srgbClr val="6E6457"/>
                </a:solidFill>
              </a:rPr>
              <a:t>見直し</a:t>
            </a:r>
          </a:p>
        </p:txBody>
      </p:sp>
      <p:sp>
        <p:nvSpPr>
          <p:cNvPr id="17" name="正方形/長方形 16"/>
          <p:cNvSpPr/>
          <p:nvPr/>
        </p:nvSpPr>
        <p:spPr>
          <a:xfrm>
            <a:off x="221979" y="1456617"/>
            <a:ext cx="404608" cy="2617340"/>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15" dirty="0">
                <a:solidFill>
                  <a:srgbClr val="464038"/>
                </a:solidFill>
                <a:latin typeface="+mn-ea"/>
              </a:rPr>
              <a:t>従</a:t>
            </a:r>
            <a:endParaRPr kumimoji="1" lang="en-US" altLang="ja-JP" sz="2115" dirty="0">
              <a:solidFill>
                <a:srgbClr val="464038"/>
              </a:solidFill>
              <a:latin typeface="+mn-ea"/>
            </a:endParaRPr>
          </a:p>
          <a:p>
            <a:pPr algn="ctr"/>
            <a:endParaRPr kumimoji="1" lang="en-US" altLang="ja-JP" sz="2115" dirty="0">
              <a:solidFill>
                <a:srgbClr val="464038"/>
              </a:solidFill>
              <a:latin typeface="+mn-ea"/>
            </a:endParaRPr>
          </a:p>
          <a:p>
            <a:pPr algn="ctr"/>
            <a:r>
              <a:rPr kumimoji="1" lang="ja-JP" altLang="en-US" sz="2115" dirty="0">
                <a:solidFill>
                  <a:srgbClr val="464038"/>
                </a:solidFill>
                <a:latin typeface="+mn-ea"/>
              </a:rPr>
              <a:t>来</a:t>
            </a:r>
          </a:p>
        </p:txBody>
      </p:sp>
      <p:sp>
        <p:nvSpPr>
          <p:cNvPr id="18" name="正方形/長方形 17"/>
          <p:cNvSpPr/>
          <p:nvPr/>
        </p:nvSpPr>
        <p:spPr>
          <a:xfrm>
            <a:off x="202671" y="4128087"/>
            <a:ext cx="404608" cy="2588108"/>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提</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案</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実</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現</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後</a:t>
            </a:r>
          </a:p>
        </p:txBody>
      </p:sp>
      <p:sp>
        <p:nvSpPr>
          <p:cNvPr id="19" name="爆発 1 18"/>
          <p:cNvSpPr/>
          <p:nvPr/>
        </p:nvSpPr>
        <p:spPr>
          <a:xfrm>
            <a:off x="5582053" y="1456563"/>
            <a:ext cx="1025377" cy="471462"/>
          </a:xfrm>
          <a:prstGeom prst="irregularSeal1">
            <a:avLst/>
          </a:prstGeom>
          <a:solidFill>
            <a:srgbClr val="C7D9DF"/>
          </a:solidFill>
          <a:ln>
            <a:solidFill>
              <a:srgbClr val="6E64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20" name="正方形/長方形 19"/>
          <p:cNvSpPr/>
          <p:nvPr/>
        </p:nvSpPr>
        <p:spPr>
          <a:xfrm>
            <a:off x="5577605" y="1535775"/>
            <a:ext cx="989420"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支障</a:t>
            </a:r>
          </a:p>
        </p:txBody>
      </p:sp>
      <p:sp>
        <p:nvSpPr>
          <p:cNvPr id="21" name="雲 20"/>
          <p:cNvSpPr/>
          <p:nvPr/>
        </p:nvSpPr>
        <p:spPr>
          <a:xfrm>
            <a:off x="5647916" y="4157552"/>
            <a:ext cx="940869" cy="442787"/>
          </a:xfrm>
          <a:prstGeom prst="cloud">
            <a:avLst/>
          </a:prstGeom>
          <a:solidFill>
            <a:srgbClr val="C7D9DF"/>
          </a:solidFill>
          <a:ln>
            <a:solidFill>
              <a:srgbClr val="6E64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22" name="正方形/長方形 21"/>
          <p:cNvSpPr/>
          <p:nvPr/>
        </p:nvSpPr>
        <p:spPr>
          <a:xfrm>
            <a:off x="5640234" y="4202589"/>
            <a:ext cx="990418"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効果</a:t>
            </a:r>
          </a:p>
        </p:txBody>
      </p:sp>
      <p:sp>
        <p:nvSpPr>
          <p:cNvPr id="23" name="タイトル 1"/>
          <p:cNvSpPr txBox="1">
            <a:spLocks/>
          </p:cNvSpPr>
          <p:nvPr/>
        </p:nvSpPr>
        <p:spPr>
          <a:xfrm>
            <a:off x="99380" y="349989"/>
            <a:ext cx="10513871" cy="833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8694" tIns="49347" rIns="98694" bIns="49347"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defRPr/>
            </a:pPr>
            <a:r>
              <a:rPr lang="ja-JP" altLang="en-US" sz="2159" b="1" u="sng" dirty="0">
                <a:solidFill>
                  <a:srgbClr val="464038"/>
                </a:solidFill>
                <a:latin typeface="+mn-ea"/>
              </a:rPr>
              <a:t>災害援護資金の貸付制度の見直し</a:t>
            </a:r>
          </a:p>
          <a:p>
            <a:pPr lvl="0">
              <a:defRPr/>
            </a:pPr>
            <a:r>
              <a:rPr lang="ja-JP" altLang="en-US" sz="2159" b="1" u="sng" dirty="0">
                <a:solidFill>
                  <a:srgbClr val="464038"/>
                </a:solidFill>
                <a:latin typeface="+mn-ea"/>
              </a:rPr>
              <a:t>（保証人不要、月賦償還、貸付利率の引き下げが可能に）　　</a:t>
            </a:r>
          </a:p>
        </p:txBody>
      </p:sp>
      <p:sp>
        <p:nvSpPr>
          <p:cNvPr id="24" name="角丸四角形 23"/>
          <p:cNvSpPr/>
          <p:nvPr/>
        </p:nvSpPr>
        <p:spPr>
          <a:xfrm>
            <a:off x="94932" y="345204"/>
            <a:ext cx="10493053" cy="6527769"/>
          </a:xfrm>
          <a:prstGeom prst="roundRect">
            <a:avLst>
              <a:gd name="adj" fmla="val 1796"/>
            </a:avLst>
          </a:prstGeom>
          <a:no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sp>
        <p:nvSpPr>
          <p:cNvPr id="25" name="正方形/長方形 24"/>
          <p:cNvSpPr/>
          <p:nvPr/>
        </p:nvSpPr>
        <p:spPr>
          <a:xfrm>
            <a:off x="6218150" y="1921185"/>
            <a:ext cx="5601700" cy="123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marL="116564" indent="-493456" defTabSz="986912">
              <a:spcAft>
                <a:spcPts val="648"/>
              </a:spcAft>
              <a:defRPr/>
            </a:pPr>
            <a:r>
              <a:rPr kumimoji="1" lang="ja-JP" altLang="en-US" sz="1511" dirty="0">
                <a:solidFill>
                  <a:srgbClr val="464038"/>
                </a:solidFill>
                <a:latin typeface="+mn-ea"/>
              </a:rPr>
              <a:t>○ 保証人を立てることが難しい</a:t>
            </a:r>
            <a:endParaRPr kumimoji="1" lang="en-US" altLang="ja-JP" sz="1511" dirty="0">
              <a:solidFill>
                <a:srgbClr val="464038"/>
              </a:solidFill>
              <a:latin typeface="+mn-ea"/>
            </a:endParaRPr>
          </a:p>
          <a:p>
            <a:pPr marL="116564" indent="-493456" defTabSz="986912">
              <a:spcAft>
                <a:spcPts val="648"/>
              </a:spcAft>
              <a:defRPr/>
            </a:pPr>
            <a:r>
              <a:rPr kumimoji="1" lang="ja-JP" altLang="en-US" sz="1511" dirty="0">
                <a:solidFill>
                  <a:srgbClr val="464038"/>
                </a:solidFill>
                <a:latin typeface="+mn-ea"/>
              </a:rPr>
              <a:t>○ 貸付利率が高く、借りることをためらう</a:t>
            </a:r>
            <a:endParaRPr kumimoji="1" lang="en-US" altLang="ja-JP" sz="1511" dirty="0">
              <a:solidFill>
                <a:srgbClr val="464038"/>
              </a:solidFill>
              <a:latin typeface="+mn-ea"/>
            </a:endParaRPr>
          </a:p>
          <a:p>
            <a:pPr marL="116564" indent="-493456" defTabSz="986912">
              <a:lnSpc>
                <a:spcPts val="1511"/>
              </a:lnSpc>
              <a:spcAft>
                <a:spcPts val="648"/>
              </a:spcAft>
              <a:defRPr/>
            </a:pPr>
            <a:r>
              <a:rPr kumimoji="1" lang="ja-JP" altLang="en-US" sz="1511" dirty="0">
                <a:solidFill>
                  <a:srgbClr val="464038"/>
                </a:solidFill>
                <a:latin typeface="+mn-ea"/>
              </a:rPr>
              <a:t>○ 年払いや半年払いは、月払いに比べ</a:t>
            </a:r>
            <a:endParaRPr kumimoji="1" lang="en-US" altLang="ja-JP" sz="1511" dirty="0">
              <a:solidFill>
                <a:srgbClr val="464038"/>
              </a:solidFill>
              <a:latin typeface="+mn-ea"/>
            </a:endParaRPr>
          </a:p>
          <a:p>
            <a:pPr marL="116564" indent="-493456" defTabSz="986912">
              <a:lnSpc>
                <a:spcPts val="1511"/>
              </a:lnSpc>
              <a:spcAft>
                <a:spcPts val="648"/>
              </a:spcAft>
              <a:defRPr/>
            </a:pPr>
            <a:r>
              <a:rPr kumimoji="1" lang="ja-JP" altLang="en-US" sz="1511" dirty="0">
                <a:solidFill>
                  <a:srgbClr val="464038"/>
                </a:solidFill>
                <a:latin typeface="+mn-ea"/>
              </a:rPr>
              <a:t>     被災者に重い負担感</a:t>
            </a:r>
            <a:endParaRPr kumimoji="1" lang="en-US" altLang="ja-JP" sz="1511" dirty="0">
              <a:solidFill>
                <a:srgbClr val="464038"/>
              </a:solidFill>
              <a:latin typeface="+mn-ea"/>
            </a:endParaRPr>
          </a:p>
        </p:txBody>
      </p:sp>
      <p:sp>
        <p:nvSpPr>
          <p:cNvPr id="26" name="角丸四角形 25"/>
          <p:cNvSpPr/>
          <p:nvPr/>
        </p:nvSpPr>
        <p:spPr>
          <a:xfrm>
            <a:off x="6065728" y="4515857"/>
            <a:ext cx="3976617" cy="1240705"/>
          </a:xfrm>
          <a:prstGeom prst="roundRect">
            <a:avLst>
              <a:gd name="adj" fmla="val 4753"/>
            </a:avLst>
          </a:prstGeom>
          <a:no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3d/>
          </a:bodyPr>
          <a:lstStyle/>
          <a:p>
            <a:pPr defTabSz="986912">
              <a:defRPr/>
            </a:pPr>
            <a:r>
              <a:rPr kumimoji="1" lang="ja-JP" altLang="en-US" sz="1511" dirty="0">
                <a:solidFill>
                  <a:srgbClr val="464038"/>
                </a:solidFill>
                <a:latin typeface="+mn-ea"/>
              </a:rPr>
              <a:t>地域の実情に応じた災害援護資金の貸し付け条件や返済方法の設定が可能となり、被災者の返済負担を軽減</a:t>
            </a:r>
            <a:endParaRPr kumimoji="1" lang="en-US" altLang="ja-JP" sz="1511" dirty="0">
              <a:solidFill>
                <a:srgbClr val="464038"/>
              </a:solidFill>
              <a:latin typeface="+mn-ea"/>
            </a:endParaRPr>
          </a:p>
        </p:txBody>
      </p:sp>
      <p:sp>
        <p:nvSpPr>
          <p:cNvPr id="27" name="角丸四角形 26"/>
          <p:cNvSpPr/>
          <p:nvPr/>
        </p:nvSpPr>
        <p:spPr>
          <a:xfrm>
            <a:off x="5982140" y="5870997"/>
            <a:ext cx="3462457" cy="493053"/>
          </a:xfrm>
          <a:prstGeom prst="roundRect">
            <a:avLst>
              <a:gd name="adj" fmla="val 4753"/>
            </a:avLst>
          </a:prstGeom>
          <a:no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3d/>
          </a:bodyPr>
          <a:lstStyle/>
          <a:p>
            <a:pPr algn="ctr" defTabSz="986912">
              <a:defRPr/>
            </a:pPr>
            <a:r>
              <a:rPr kumimoji="1" lang="ja-JP" altLang="en-US" sz="1943" b="1" dirty="0">
                <a:solidFill>
                  <a:srgbClr val="E67D50"/>
                </a:solidFill>
                <a:latin typeface="+mn-ea"/>
              </a:rPr>
              <a:t>きめ細やかな被災者支援へ</a:t>
            </a:r>
          </a:p>
        </p:txBody>
      </p:sp>
      <p:sp>
        <p:nvSpPr>
          <p:cNvPr id="28" name="テキスト ボックス 27"/>
          <p:cNvSpPr txBox="1"/>
          <p:nvPr/>
        </p:nvSpPr>
        <p:spPr>
          <a:xfrm>
            <a:off x="809148" y="5658657"/>
            <a:ext cx="4856963" cy="740011"/>
          </a:xfrm>
          <a:prstGeom prst="rect">
            <a:avLst/>
          </a:prstGeom>
          <a:noFill/>
        </p:spPr>
        <p:txBody>
          <a:bodyPr wrap="square" rtlCol="0">
            <a:spAutoFit/>
          </a:bodyPr>
          <a:lstStyle/>
          <a:p>
            <a:pPr defTabSz="986912">
              <a:defRPr/>
            </a:pPr>
            <a:r>
              <a:rPr kumimoji="1" lang="ja-JP" altLang="en-US" sz="1403" dirty="0">
                <a:solidFill>
                  <a:srgbClr val="464038"/>
                </a:solidFill>
                <a:latin typeface="Calibri"/>
                <a:ea typeface="ＭＳ Ｐゴシック" panose="020B0600070205080204" pitchFamily="50" charset="-128"/>
              </a:rPr>
              <a:t>・保証人を不要とすることが可能に</a:t>
            </a:r>
            <a:endParaRPr kumimoji="1" lang="en-US" altLang="ja-JP" sz="1403" dirty="0">
              <a:solidFill>
                <a:srgbClr val="464038"/>
              </a:solidFill>
              <a:latin typeface="Calibri"/>
              <a:ea typeface="ＭＳ Ｐゴシック" panose="020B0600070205080204" pitchFamily="50" charset="-128"/>
            </a:endParaRPr>
          </a:p>
          <a:p>
            <a:pPr defTabSz="986912">
              <a:defRPr/>
            </a:pPr>
            <a:r>
              <a:rPr kumimoji="1" lang="ja-JP" altLang="en-US" sz="1403" dirty="0">
                <a:solidFill>
                  <a:srgbClr val="464038"/>
                </a:solidFill>
                <a:latin typeface="Calibri"/>
                <a:ea typeface="ＭＳ Ｐゴシック" panose="020B0600070205080204" pitchFamily="50" charset="-128"/>
              </a:rPr>
              <a:t>・貸付利率は年３％以内で条例で定める率とすることが可能に</a:t>
            </a:r>
            <a:endParaRPr kumimoji="1" lang="en-US" altLang="ja-JP" sz="1403" dirty="0">
              <a:solidFill>
                <a:srgbClr val="464038"/>
              </a:solidFill>
              <a:latin typeface="Calibri"/>
              <a:ea typeface="ＭＳ Ｐゴシック" panose="020B0600070205080204" pitchFamily="50" charset="-128"/>
            </a:endParaRPr>
          </a:p>
          <a:p>
            <a:pPr defTabSz="986912">
              <a:defRPr/>
            </a:pPr>
            <a:r>
              <a:rPr kumimoji="1" lang="ja-JP" altLang="en-US" sz="1403" dirty="0">
                <a:solidFill>
                  <a:srgbClr val="464038"/>
                </a:solidFill>
                <a:latin typeface="Calibri"/>
                <a:ea typeface="ＭＳ Ｐゴシック" panose="020B0600070205080204" pitchFamily="50" charset="-128"/>
              </a:rPr>
              <a:t>・返済方法を年払い、半年払い、月払いから選択可能に</a:t>
            </a:r>
            <a:endParaRPr kumimoji="1" lang="en-US" altLang="ja-JP" sz="1403" dirty="0">
              <a:solidFill>
                <a:srgbClr val="464038"/>
              </a:solidFill>
              <a:latin typeface="Calibri"/>
              <a:ea typeface="ＭＳ Ｐゴシック" panose="020B0600070205080204" pitchFamily="50" charset="-128"/>
            </a:endParaRPr>
          </a:p>
        </p:txBody>
      </p:sp>
      <p:sp>
        <p:nvSpPr>
          <p:cNvPr id="29" name="角丸四角形 28"/>
          <p:cNvSpPr/>
          <p:nvPr/>
        </p:nvSpPr>
        <p:spPr>
          <a:xfrm>
            <a:off x="903849" y="4540060"/>
            <a:ext cx="4578826" cy="913181"/>
          </a:xfrm>
          <a:prstGeom prst="roundRect">
            <a:avLst/>
          </a:prstGeom>
          <a:solidFill>
            <a:srgbClr val="C7D9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0" name="テキスト ボックス 29"/>
          <p:cNvSpPr txBox="1"/>
          <p:nvPr/>
        </p:nvSpPr>
        <p:spPr>
          <a:xfrm>
            <a:off x="903850" y="4530925"/>
            <a:ext cx="4530546" cy="889667"/>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defTabSz="986912">
              <a:defRPr/>
            </a:pPr>
            <a:r>
              <a:rPr kumimoji="1" lang="ja-JP" altLang="en-US" sz="1727" dirty="0">
                <a:solidFill>
                  <a:srgbClr val="464038"/>
                </a:solidFill>
                <a:latin typeface="+mn-ea"/>
              </a:rPr>
              <a:t>地域の実情に応じ、</a:t>
            </a:r>
            <a:endParaRPr kumimoji="1" lang="en-US" altLang="ja-JP" sz="1727" dirty="0">
              <a:solidFill>
                <a:srgbClr val="464038"/>
              </a:solidFill>
              <a:latin typeface="+mn-ea"/>
            </a:endParaRPr>
          </a:p>
          <a:p>
            <a:pPr algn="ctr" defTabSz="986912">
              <a:defRPr/>
            </a:pPr>
            <a:r>
              <a:rPr kumimoji="1" lang="ja-JP" altLang="en-US" sz="1727" b="1" dirty="0">
                <a:solidFill>
                  <a:srgbClr val="E67D50"/>
                </a:solidFill>
                <a:latin typeface="+mn-ea"/>
              </a:rPr>
              <a:t>市町村が条例で貸し付け条件や返済方法を</a:t>
            </a:r>
            <a:endParaRPr kumimoji="1" lang="en-US" altLang="ja-JP" sz="1727" b="1" dirty="0">
              <a:solidFill>
                <a:srgbClr val="E67D50"/>
              </a:solidFill>
              <a:latin typeface="+mn-ea"/>
            </a:endParaRPr>
          </a:p>
          <a:p>
            <a:pPr algn="ctr" defTabSz="986912">
              <a:defRPr/>
            </a:pPr>
            <a:r>
              <a:rPr kumimoji="1" lang="ja-JP" altLang="en-US" sz="1727" b="1" dirty="0">
                <a:solidFill>
                  <a:srgbClr val="E67D50"/>
                </a:solidFill>
                <a:latin typeface="+mn-ea"/>
              </a:rPr>
              <a:t>決定できるよう裁量を拡大</a:t>
            </a:r>
          </a:p>
        </p:txBody>
      </p:sp>
      <p:pic>
        <p:nvPicPr>
          <p:cNvPr id="32" name="図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8466" y="5431922"/>
            <a:ext cx="787483" cy="1006369"/>
          </a:xfrm>
          <a:prstGeom prst="rect">
            <a:avLst/>
          </a:prstGeom>
        </p:spPr>
      </p:pic>
      <p:sp>
        <p:nvSpPr>
          <p:cNvPr id="33" name="二等辺三角形 32"/>
          <p:cNvSpPr/>
          <p:nvPr/>
        </p:nvSpPr>
        <p:spPr>
          <a:xfrm flipV="1">
            <a:off x="7192873" y="5610425"/>
            <a:ext cx="964861" cy="211886"/>
          </a:xfrm>
          <a:prstGeom prst="triangle">
            <a:avLst/>
          </a:prstGeom>
          <a:solidFill>
            <a:srgbClr val="6E64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59"/>
          </a:p>
        </p:txBody>
      </p:sp>
      <p:sp>
        <p:nvSpPr>
          <p:cNvPr id="34" name="角丸四角形 33"/>
          <p:cNvSpPr/>
          <p:nvPr/>
        </p:nvSpPr>
        <p:spPr>
          <a:xfrm>
            <a:off x="6218150" y="3209810"/>
            <a:ext cx="3649968" cy="621801"/>
          </a:xfrm>
          <a:prstGeom prst="roundRect">
            <a:avLst/>
          </a:prstGeom>
          <a:solidFill>
            <a:srgbClr val="C7D9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5" name="テキスト ボックス 34"/>
          <p:cNvSpPr txBox="1"/>
          <p:nvPr/>
        </p:nvSpPr>
        <p:spPr>
          <a:xfrm>
            <a:off x="6630652" y="3223967"/>
            <a:ext cx="2531854" cy="623889"/>
          </a:xfrm>
          <a:prstGeom prst="rect">
            <a:avLst/>
          </a:prstGeom>
          <a:noFill/>
          <a:ln w="28575">
            <a:noFill/>
          </a:ln>
        </p:spPr>
        <p:txBody>
          <a:bodyPr wrap="square" rtlCol="0">
            <a:spAutoFit/>
          </a:bodyPr>
          <a:lstStyle/>
          <a:p>
            <a:pPr algn="ctr" defTabSz="986912">
              <a:defRPr/>
            </a:pPr>
            <a:r>
              <a:rPr kumimoji="1" lang="ja-JP" altLang="en-US" sz="1727" b="1" dirty="0">
                <a:solidFill>
                  <a:srgbClr val="E67D50"/>
                </a:solidFill>
                <a:latin typeface="+mn-ea"/>
              </a:rPr>
              <a:t>貸付の条件が</a:t>
            </a:r>
            <a:endParaRPr kumimoji="1" lang="en-US" altLang="ja-JP" sz="1727" b="1" dirty="0">
              <a:solidFill>
                <a:srgbClr val="E67D50"/>
              </a:solidFill>
              <a:latin typeface="+mn-ea"/>
            </a:endParaRPr>
          </a:p>
          <a:p>
            <a:pPr algn="ctr" defTabSz="986912">
              <a:defRPr/>
            </a:pPr>
            <a:r>
              <a:rPr kumimoji="1" lang="ja-JP" altLang="en-US" sz="1727" b="1" dirty="0">
                <a:solidFill>
                  <a:srgbClr val="E67D50"/>
                </a:solidFill>
                <a:latin typeface="+mn-ea"/>
              </a:rPr>
              <a:t>被災者にとって厳しい</a:t>
            </a:r>
          </a:p>
        </p:txBody>
      </p:sp>
      <p:sp>
        <p:nvSpPr>
          <p:cNvPr id="37" name="角丸四角形 36"/>
          <p:cNvSpPr/>
          <p:nvPr/>
        </p:nvSpPr>
        <p:spPr>
          <a:xfrm>
            <a:off x="91408" y="1097605"/>
            <a:ext cx="10475759" cy="2994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defRPr/>
            </a:pPr>
            <a:r>
              <a:rPr kumimoji="1" lang="ja-JP" altLang="en-US" sz="1511" dirty="0">
                <a:solidFill>
                  <a:srgbClr val="464038"/>
                </a:solidFill>
                <a:latin typeface="+mn-ea"/>
              </a:rPr>
              <a:t>提案主体：平成</a:t>
            </a:r>
            <a:r>
              <a:rPr kumimoji="1" lang="en-US" altLang="ja-JP" sz="1511" dirty="0">
                <a:solidFill>
                  <a:srgbClr val="464038"/>
                </a:solidFill>
                <a:latin typeface="+mn-ea"/>
              </a:rPr>
              <a:t>29</a:t>
            </a:r>
            <a:r>
              <a:rPr kumimoji="1" lang="ja-JP" altLang="en-US" sz="1511" dirty="0">
                <a:solidFill>
                  <a:srgbClr val="464038"/>
                </a:solidFill>
                <a:latin typeface="+mn-ea"/>
              </a:rPr>
              <a:t>年：岩泉町　　平成</a:t>
            </a:r>
            <a:r>
              <a:rPr kumimoji="1" lang="en-US" altLang="ja-JP" sz="1511" dirty="0">
                <a:solidFill>
                  <a:srgbClr val="464038"/>
                </a:solidFill>
                <a:latin typeface="+mn-ea"/>
              </a:rPr>
              <a:t>30</a:t>
            </a:r>
            <a:r>
              <a:rPr kumimoji="1" lang="ja-JP" altLang="en-US" sz="1511" dirty="0">
                <a:solidFill>
                  <a:srgbClr val="464038"/>
                </a:solidFill>
                <a:latin typeface="+mn-ea"/>
              </a:rPr>
              <a:t>年：八戸市、三沢市、おいらせ町、階上町、熊本市</a:t>
            </a:r>
          </a:p>
        </p:txBody>
      </p:sp>
      <p:pic>
        <p:nvPicPr>
          <p:cNvPr id="38" name="図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90892" y="2761716"/>
            <a:ext cx="674654" cy="996921"/>
          </a:xfrm>
          <a:prstGeom prst="rect">
            <a:avLst/>
          </a:prstGeom>
        </p:spPr>
      </p:pic>
      <p:sp>
        <p:nvSpPr>
          <p:cNvPr id="39" name="テキスト ボックス 38"/>
          <p:cNvSpPr txBox="1"/>
          <p:nvPr/>
        </p:nvSpPr>
        <p:spPr>
          <a:xfrm>
            <a:off x="2610995" y="2808263"/>
            <a:ext cx="2224699" cy="457689"/>
          </a:xfrm>
          <a:prstGeom prst="rect">
            <a:avLst/>
          </a:prstGeom>
          <a:noFill/>
        </p:spPr>
        <p:txBody>
          <a:bodyPr wrap="square" rtlCol="0">
            <a:spAutoFit/>
          </a:bodyPr>
          <a:lstStyle/>
          <a:p>
            <a:r>
              <a:rPr kumimoji="1" lang="ja-JP" altLang="en-US" sz="1187" dirty="0">
                <a:solidFill>
                  <a:srgbClr val="464038"/>
                </a:solidFill>
              </a:rPr>
              <a:t>早く生活を立て直したいのに貸付が受けられない・・・</a:t>
            </a:r>
          </a:p>
        </p:txBody>
      </p:sp>
      <p:sp>
        <p:nvSpPr>
          <p:cNvPr id="40" name="角丸四角形吹き出し 39"/>
          <p:cNvSpPr/>
          <p:nvPr/>
        </p:nvSpPr>
        <p:spPr>
          <a:xfrm>
            <a:off x="2401917" y="2748176"/>
            <a:ext cx="2612397" cy="571900"/>
          </a:xfrm>
          <a:prstGeom prst="wedgeRoundRectCallout">
            <a:avLst>
              <a:gd name="adj1" fmla="val -56813"/>
              <a:gd name="adj2" fmla="val 31290"/>
              <a:gd name="adj3" fmla="val 16667"/>
            </a:avLst>
          </a:prstGeom>
          <a:noFill/>
          <a:ln>
            <a:solidFill>
              <a:srgbClr val="6E64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41" name="正方形/長方形 40"/>
          <p:cNvSpPr/>
          <p:nvPr/>
        </p:nvSpPr>
        <p:spPr>
          <a:xfrm>
            <a:off x="100011" y="157256"/>
            <a:ext cx="2880000" cy="360000"/>
          </a:xfrm>
          <a:prstGeom prst="rect">
            <a:avLst/>
          </a:prstGeom>
          <a:solidFill>
            <a:srgbClr val="464038"/>
          </a:solid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59" b="1" dirty="0" smtClean="0">
                <a:solidFill>
                  <a:schemeClr val="bg1"/>
                </a:solidFill>
              </a:rPr>
              <a:t>（参考）提案事例②</a:t>
            </a:r>
            <a:endParaRPr kumimoji="1" lang="ja-JP" altLang="en-US" sz="2159" b="1" dirty="0">
              <a:solidFill>
                <a:schemeClr val="bg1"/>
              </a:solidFill>
            </a:endParaRPr>
          </a:p>
        </p:txBody>
      </p:sp>
      <p:grpSp>
        <p:nvGrpSpPr>
          <p:cNvPr id="42" name="グループ化 41"/>
          <p:cNvGrpSpPr/>
          <p:nvPr/>
        </p:nvGrpSpPr>
        <p:grpSpPr>
          <a:xfrm>
            <a:off x="304800" y="6897826"/>
            <a:ext cx="10014439" cy="542932"/>
            <a:chOff x="30986" y="6345339"/>
            <a:chExt cx="9278411" cy="503028"/>
          </a:xfrm>
          <a:noFill/>
        </p:grpSpPr>
        <p:sp>
          <p:nvSpPr>
            <p:cNvPr id="43" name="テキスト ボックス 42"/>
            <p:cNvSpPr txBox="1"/>
            <p:nvPr/>
          </p:nvSpPr>
          <p:spPr>
            <a:xfrm>
              <a:off x="30986" y="6347561"/>
              <a:ext cx="8864435" cy="500806"/>
            </a:xfrm>
            <a:prstGeom prst="rect">
              <a:avLst/>
            </a:prstGeom>
            <a:grpFill/>
          </p:spPr>
          <p:txBody>
            <a:bodyPr wrap="square" rtlCol="0">
              <a:spAutoFit/>
            </a:bodyPr>
            <a:lstStyle/>
            <a:p>
              <a:r>
                <a:rPr kumimoji="1" lang="ja-JP" altLang="en-US" sz="971" dirty="0">
                  <a:solidFill>
                    <a:srgbClr val="464038"/>
                  </a:solidFill>
                </a:rPr>
                <a:t>　</a:t>
              </a:r>
              <a:r>
                <a:rPr kumimoji="1" lang="en-US" altLang="ja-JP" sz="971" dirty="0">
                  <a:solidFill>
                    <a:srgbClr val="464038"/>
                  </a:solidFill>
                </a:rPr>
                <a:t>『</a:t>
              </a:r>
              <a:r>
                <a:rPr kumimoji="1" lang="ja-JP" altLang="en-US" sz="971" dirty="0">
                  <a:solidFill>
                    <a:srgbClr val="464038"/>
                  </a:solidFill>
                </a:rPr>
                <a:t>提案募集制度</a:t>
              </a:r>
              <a:r>
                <a:rPr kumimoji="1" lang="en-US" altLang="ja-JP" sz="971" dirty="0">
                  <a:solidFill>
                    <a:srgbClr val="464038"/>
                  </a:solidFill>
                </a:rPr>
                <a:t>』</a:t>
              </a:r>
              <a:r>
                <a:rPr kumimoji="1" lang="ja-JP" altLang="en-US" sz="971" dirty="0">
                  <a:solidFill>
                    <a:srgbClr val="464038"/>
                  </a:solidFill>
                </a:rPr>
                <a:t>について、もっと詳しく知りたいと思った方は内閣府</a:t>
              </a:r>
              <a:r>
                <a:rPr kumimoji="1" lang="en-US" altLang="ja-JP" sz="971" dirty="0">
                  <a:solidFill>
                    <a:srgbClr val="464038"/>
                  </a:solidFill>
                </a:rPr>
                <a:t>HP</a:t>
              </a:r>
              <a:r>
                <a:rPr kumimoji="1" lang="ja-JP" altLang="en-US" sz="971" dirty="0">
                  <a:solidFill>
                    <a:srgbClr val="464038"/>
                  </a:solidFill>
                </a:rPr>
                <a:t>で公表されているハンドブック・成果事例集をご覧ください！</a:t>
              </a:r>
              <a:endParaRPr kumimoji="1" lang="en-US" altLang="ja-JP" sz="971" dirty="0">
                <a:solidFill>
                  <a:srgbClr val="464038"/>
                </a:solidFill>
              </a:endParaRPr>
            </a:p>
            <a:p>
              <a:r>
                <a:rPr kumimoji="1" lang="ja-JP" altLang="en-US" sz="971" dirty="0">
                  <a:solidFill>
                    <a:srgbClr val="464038"/>
                  </a:solidFill>
                </a:rPr>
                <a:t>  　 ハンドブック</a:t>
              </a:r>
              <a:r>
                <a:rPr kumimoji="1" lang="en-US" altLang="ja-JP" sz="971" dirty="0">
                  <a:solidFill>
                    <a:srgbClr val="464038"/>
                  </a:solidFill>
                </a:rPr>
                <a:t>URL</a:t>
              </a:r>
              <a:r>
                <a:rPr kumimoji="1" lang="ja-JP" altLang="en-US" sz="971" dirty="0">
                  <a:solidFill>
                    <a:srgbClr val="464038"/>
                  </a:solidFill>
                </a:rPr>
                <a:t>：</a:t>
              </a:r>
              <a:r>
                <a:rPr kumimoji="1" lang="en-US" altLang="ja-JP" sz="971" dirty="0">
                  <a:solidFill>
                    <a:srgbClr val="464038"/>
                  </a:solidFill>
                </a:rPr>
                <a:t>https://www.cao.go.jp/bunken-suishin/teianbosyu/handbook.html</a:t>
              </a:r>
            </a:p>
            <a:p>
              <a:r>
                <a:rPr kumimoji="1" lang="en-US" altLang="ja-JP" sz="971" dirty="0">
                  <a:solidFill>
                    <a:srgbClr val="464038"/>
                  </a:solidFill>
                </a:rPr>
                <a:t>  </a:t>
              </a:r>
              <a:r>
                <a:rPr kumimoji="1" lang="ja-JP" altLang="en-US" sz="971" dirty="0">
                  <a:solidFill>
                    <a:srgbClr val="464038"/>
                  </a:solidFill>
                </a:rPr>
                <a:t>　</a:t>
              </a:r>
              <a:r>
                <a:rPr kumimoji="1" lang="en-US" altLang="ja-JP" sz="971" dirty="0">
                  <a:solidFill>
                    <a:srgbClr val="464038"/>
                  </a:solidFill>
                </a:rPr>
                <a:t> </a:t>
              </a:r>
              <a:r>
                <a:rPr kumimoji="1" lang="ja-JP" altLang="en-US" sz="971" dirty="0">
                  <a:solidFill>
                    <a:srgbClr val="464038"/>
                  </a:solidFill>
                </a:rPr>
                <a:t>成果事例集</a:t>
              </a:r>
              <a:r>
                <a:rPr kumimoji="1" lang="en-US" altLang="ja-JP" sz="971" dirty="0">
                  <a:solidFill>
                    <a:srgbClr val="464038"/>
                  </a:solidFill>
                </a:rPr>
                <a:t>URL</a:t>
              </a:r>
              <a:r>
                <a:rPr kumimoji="1" lang="ja-JP" altLang="en-US" sz="971" dirty="0">
                  <a:solidFill>
                    <a:srgbClr val="464038"/>
                  </a:solidFill>
                </a:rPr>
                <a:t>　：</a:t>
              </a:r>
              <a:r>
                <a:rPr kumimoji="1" lang="en-US" altLang="ja-JP" sz="971" dirty="0">
                  <a:solidFill>
                    <a:srgbClr val="464038"/>
                  </a:solidFill>
                </a:rPr>
                <a:t>https://www.cao.go.jp/bunken-suishin/jirei/2022/index.html</a:t>
              </a:r>
              <a:r>
                <a:rPr kumimoji="1" lang="ja-JP" altLang="en-US" sz="971" dirty="0">
                  <a:solidFill>
                    <a:srgbClr val="464038"/>
                  </a:solidFill>
                </a:rPr>
                <a:t>　</a:t>
              </a:r>
            </a:p>
          </p:txBody>
        </p:sp>
        <p:sp>
          <p:nvSpPr>
            <p:cNvPr id="44" name="テキスト ボックス 43"/>
            <p:cNvSpPr txBox="1"/>
            <p:nvPr/>
          </p:nvSpPr>
          <p:spPr>
            <a:xfrm>
              <a:off x="7446771" y="6348007"/>
              <a:ext cx="980077" cy="196639"/>
            </a:xfrm>
            <a:prstGeom prst="rect">
              <a:avLst/>
            </a:prstGeom>
            <a:grpFill/>
          </p:spPr>
          <p:txBody>
            <a:bodyPr wrap="square" rtlCol="0">
              <a:spAutoFit/>
            </a:bodyPr>
            <a:lstStyle/>
            <a:p>
              <a:pPr algn="ctr"/>
              <a:r>
                <a:rPr kumimoji="1" lang="ja-JP" altLang="en-US" sz="779" dirty="0">
                  <a:solidFill>
                    <a:srgbClr val="464038"/>
                  </a:solidFill>
                </a:rPr>
                <a:t>▼ハンドブック</a:t>
              </a:r>
              <a:endParaRPr kumimoji="1" lang="ja-JP" altLang="en-US" sz="624" dirty="0">
                <a:solidFill>
                  <a:srgbClr val="464038"/>
                </a:solidFill>
              </a:endParaRPr>
            </a:p>
          </p:txBody>
        </p:sp>
        <p:sp>
          <p:nvSpPr>
            <p:cNvPr id="45" name="テキスト ボックス 44"/>
            <p:cNvSpPr txBox="1"/>
            <p:nvPr/>
          </p:nvSpPr>
          <p:spPr>
            <a:xfrm>
              <a:off x="8329320" y="6345339"/>
              <a:ext cx="980077" cy="196639"/>
            </a:xfrm>
            <a:prstGeom prst="rect">
              <a:avLst/>
            </a:prstGeom>
            <a:grpFill/>
          </p:spPr>
          <p:txBody>
            <a:bodyPr wrap="square" rtlCol="0">
              <a:spAutoFit/>
            </a:bodyPr>
            <a:lstStyle/>
            <a:p>
              <a:pPr algn="ctr"/>
              <a:r>
                <a:rPr kumimoji="1" lang="ja-JP" altLang="en-US" sz="779" dirty="0">
                  <a:solidFill>
                    <a:srgbClr val="464038"/>
                  </a:solidFill>
                </a:rPr>
                <a:t>▼成果事例集</a:t>
              </a:r>
              <a:endParaRPr kumimoji="1" lang="ja-JP" altLang="en-US" sz="624" dirty="0">
                <a:solidFill>
                  <a:srgbClr val="464038"/>
                </a:solidFill>
              </a:endParaRPr>
            </a:p>
          </p:txBody>
        </p:sp>
      </p:grpSp>
      <p:pic>
        <p:nvPicPr>
          <p:cNvPr id="49" name="図 48"/>
          <p:cNvPicPr>
            <a:picLocks noChangeAspect="1"/>
          </p:cNvPicPr>
          <p:nvPr/>
        </p:nvPicPr>
        <p:blipFill>
          <a:blip r:embed="rId4"/>
          <a:stretch>
            <a:fillRect/>
          </a:stretch>
        </p:blipFill>
        <p:spPr>
          <a:xfrm>
            <a:off x="9458460" y="2614611"/>
            <a:ext cx="786452" cy="1237595"/>
          </a:xfrm>
          <a:prstGeom prst="rect">
            <a:avLst/>
          </a:prstGeom>
        </p:spPr>
      </p:pic>
      <p:pic>
        <p:nvPicPr>
          <p:cNvPr id="46" name="図 45"/>
          <p:cNvPicPr>
            <a:picLocks noChangeAspect="1"/>
          </p:cNvPicPr>
          <p:nvPr/>
        </p:nvPicPr>
        <p:blipFill>
          <a:blip r:embed="rId5"/>
          <a:stretch>
            <a:fillRect/>
          </a:stretch>
        </p:blipFill>
        <p:spPr>
          <a:xfrm>
            <a:off x="9578497" y="7069399"/>
            <a:ext cx="480214" cy="465438"/>
          </a:xfrm>
          <a:prstGeom prst="rect">
            <a:avLst/>
          </a:prstGeom>
        </p:spPr>
      </p:pic>
      <p:pic>
        <p:nvPicPr>
          <p:cNvPr id="47" name="図 46"/>
          <p:cNvPicPr>
            <a:picLocks noChangeAspect="1"/>
          </p:cNvPicPr>
          <p:nvPr/>
        </p:nvPicPr>
        <p:blipFill>
          <a:blip r:embed="rId6"/>
          <a:stretch>
            <a:fillRect/>
          </a:stretch>
        </p:blipFill>
        <p:spPr>
          <a:xfrm>
            <a:off x="8621080" y="7069541"/>
            <a:ext cx="473927" cy="466636"/>
          </a:xfrm>
          <a:prstGeom prst="rect">
            <a:avLst/>
          </a:prstGeom>
        </p:spPr>
      </p:pic>
    </p:spTree>
    <p:extLst>
      <p:ext uri="{BB962C8B-B14F-4D97-AF65-F5344CB8AC3E}">
        <p14:creationId xmlns:p14="http://schemas.microsoft.com/office/powerpoint/2010/main" val="3357473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 y="0"/>
            <a:ext cx="10691810" cy="7559675"/>
          </a:xfrm>
          <a:prstGeom prst="rect">
            <a:avLst/>
          </a:prstGeom>
          <a:solidFill>
            <a:srgbClr val="ACC7D0"/>
          </a:solidFill>
          <a:ln>
            <a:solidFill>
              <a:srgbClr val="ACC7D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 name="角丸四角形 2"/>
          <p:cNvSpPr/>
          <p:nvPr/>
        </p:nvSpPr>
        <p:spPr>
          <a:xfrm>
            <a:off x="99380" y="338512"/>
            <a:ext cx="10493053" cy="6527769"/>
          </a:xfrm>
          <a:prstGeom prst="roundRect">
            <a:avLst>
              <a:gd name="adj" fmla="val 1796"/>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sp>
        <p:nvSpPr>
          <p:cNvPr id="24" name="角丸四角形 23"/>
          <p:cNvSpPr/>
          <p:nvPr/>
        </p:nvSpPr>
        <p:spPr>
          <a:xfrm>
            <a:off x="94932" y="345204"/>
            <a:ext cx="10493053" cy="6527769"/>
          </a:xfrm>
          <a:prstGeom prst="roundRect">
            <a:avLst>
              <a:gd name="adj" fmla="val 1796"/>
            </a:avLst>
          </a:prstGeom>
          <a:no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grpSp>
        <p:nvGrpSpPr>
          <p:cNvPr id="42" name="グループ化 41"/>
          <p:cNvGrpSpPr/>
          <p:nvPr/>
        </p:nvGrpSpPr>
        <p:grpSpPr>
          <a:xfrm>
            <a:off x="304800" y="6897826"/>
            <a:ext cx="10014439" cy="542932"/>
            <a:chOff x="30986" y="6345339"/>
            <a:chExt cx="9278411" cy="503028"/>
          </a:xfrm>
          <a:noFill/>
        </p:grpSpPr>
        <p:sp>
          <p:nvSpPr>
            <p:cNvPr id="43" name="テキスト ボックス 42"/>
            <p:cNvSpPr txBox="1"/>
            <p:nvPr/>
          </p:nvSpPr>
          <p:spPr>
            <a:xfrm>
              <a:off x="30986" y="6347561"/>
              <a:ext cx="8864435" cy="500806"/>
            </a:xfrm>
            <a:prstGeom prst="rect">
              <a:avLst/>
            </a:prstGeom>
            <a:grpFill/>
          </p:spPr>
          <p:txBody>
            <a:bodyPr wrap="square" rtlCol="0">
              <a:spAutoFit/>
            </a:bodyPr>
            <a:lstStyle/>
            <a:p>
              <a:r>
                <a:rPr kumimoji="1" lang="ja-JP" altLang="en-US" sz="971" dirty="0">
                  <a:solidFill>
                    <a:srgbClr val="464038"/>
                  </a:solidFill>
                </a:rPr>
                <a:t>　</a:t>
              </a:r>
              <a:r>
                <a:rPr kumimoji="1" lang="en-US" altLang="ja-JP" sz="971" dirty="0">
                  <a:solidFill>
                    <a:srgbClr val="464038"/>
                  </a:solidFill>
                </a:rPr>
                <a:t>『</a:t>
              </a:r>
              <a:r>
                <a:rPr kumimoji="1" lang="ja-JP" altLang="en-US" sz="971" dirty="0">
                  <a:solidFill>
                    <a:srgbClr val="464038"/>
                  </a:solidFill>
                </a:rPr>
                <a:t>提案募集制度</a:t>
              </a:r>
              <a:r>
                <a:rPr kumimoji="1" lang="en-US" altLang="ja-JP" sz="971" dirty="0">
                  <a:solidFill>
                    <a:srgbClr val="464038"/>
                  </a:solidFill>
                </a:rPr>
                <a:t>』</a:t>
              </a:r>
              <a:r>
                <a:rPr kumimoji="1" lang="ja-JP" altLang="en-US" sz="971" dirty="0">
                  <a:solidFill>
                    <a:srgbClr val="464038"/>
                  </a:solidFill>
                </a:rPr>
                <a:t>について、もっと詳しく知りたいと思った方は内閣府</a:t>
              </a:r>
              <a:r>
                <a:rPr kumimoji="1" lang="en-US" altLang="ja-JP" sz="971" dirty="0">
                  <a:solidFill>
                    <a:srgbClr val="464038"/>
                  </a:solidFill>
                </a:rPr>
                <a:t>HP</a:t>
              </a:r>
              <a:r>
                <a:rPr kumimoji="1" lang="ja-JP" altLang="en-US" sz="971" dirty="0">
                  <a:solidFill>
                    <a:srgbClr val="464038"/>
                  </a:solidFill>
                </a:rPr>
                <a:t>で公表されているハンドブック・成果事例集をご覧ください！</a:t>
              </a:r>
              <a:endParaRPr kumimoji="1" lang="en-US" altLang="ja-JP" sz="971" dirty="0">
                <a:solidFill>
                  <a:srgbClr val="464038"/>
                </a:solidFill>
              </a:endParaRPr>
            </a:p>
            <a:p>
              <a:r>
                <a:rPr kumimoji="1" lang="ja-JP" altLang="en-US" sz="971" dirty="0">
                  <a:solidFill>
                    <a:srgbClr val="464038"/>
                  </a:solidFill>
                </a:rPr>
                <a:t>  　 ハンドブック</a:t>
              </a:r>
              <a:r>
                <a:rPr kumimoji="1" lang="en-US" altLang="ja-JP" sz="971" dirty="0">
                  <a:solidFill>
                    <a:srgbClr val="464038"/>
                  </a:solidFill>
                </a:rPr>
                <a:t>URL</a:t>
              </a:r>
              <a:r>
                <a:rPr kumimoji="1" lang="ja-JP" altLang="en-US" sz="971" dirty="0">
                  <a:solidFill>
                    <a:srgbClr val="464038"/>
                  </a:solidFill>
                </a:rPr>
                <a:t>：</a:t>
              </a:r>
              <a:r>
                <a:rPr kumimoji="1" lang="en-US" altLang="ja-JP" sz="971" dirty="0">
                  <a:solidFill>
                    <a:srgbClr val="464038"/>
                  </a:solidFill>
                </a:rPr>
                <a:t>https://www.cao.go.jp/bunken-suishin/teianbosyu/handbook.html</a:t>
              </a:r>
            </a:p>
            <a:p>
              <a:r>
                <a:rPr kumimoji="1" lang="en-US" altLang="ja-JP" sz="971" dirty="0">
                  <a:solidFill>
                    <a:srgbClr val="464038"/>
                  </a:solidFill>
                </a:rPr>
                <a:t>  </a:t>
              </a:r>
              <a:r>
                <a:rPr kumimoji="1" lang="ja-JP" altLang="en-US" sz="971" dirty="0">
                  <a:solidFill>
                    <a:srgbClr val="464038"/>
                  </a:solidFill>
                </a:rPr>
                <a:t>　</a:t>
              </a:r>
              <a:r>
                <a:rPr kumimoji="1" lang="en-US" altLang="ja-JP" sz="971" dirty="0">
                  <a:solidFill>
                    <a:srgbClr val="464038"/>
                  </a:solidFill>
                </a:rPr>
                <a:t> </a:t>
              </a:r>
              <a:r>
                <a:rPr kumimoji="1" lang="ja-JP" altLang="en-US" sz="971" dirty="0">
                  <a:solidFill>
                    <a:srgbClr val="464038"/>
                  </a:solidFill>
                </a:rPr>
                <a:t>成果事例集</a:t>
              </a:r>
              <a:r>
                <a:rPr kumimoji="1" lang="en-US" altLang="ja-JP" sz="971" dirty="0">
                  <a:solidFill>
                    <a:srgbClr val="464038"/>
                  </a:solidFill>
                </a:rPr>
                <a:t>URL</a:t>
              </a:r>
              <a:r>
                <a:rPr kumimoji="1" lang="ja-JP" altLang="en-US" sz="971" dirty="0">
                  <a:solidFill>
                    <a:srgbClr val="464038"/>
                  </a:solidFill>
                </a:rPr>
                <a:t>　：</a:t>
              </a:r>
              <a:r>
                <a:rPr kumimoji="1" lang="en-US" altLang="ja-JP" sz="971" dirty="0">
                  <a:solidFill>
                    <a:srgbClr val="464038"/>
                  </a:solidFill>
                </a:rPr>
                <a:t>https://www.cao.go.jp/bunken-suishin/jirei/2022/index.html</a:t>
              </a:r>
              <a:r>
                <a:rPr kumimoji="1" lang="ja-JP" altLang="en-US" sz="971" dirty="0">
                  <a:solidFill>
                    <a:srgbClr val="464038"/>
                  </a:solidFill>
                </a:rPr>
                <a:t>　</a:t>
              </a:r>
            </a:p>
          </p:txBody>
        </p:sp>
        <p:sp>
          <p:nvSpPr>
            <p:cNvPr id="44" name="テキスト ボックス 43"/>
            <p:cNvSpPr txBox="1"/>
            <p:nvPr/>
          </p:nvSpPr>
          <p:spPr>
            <a:xfrm>
              <a:off x="7446771" y="6348007"/>
              <a:ext cx="980077" cy="196639"/>
            </a:xfrm>
            <a:prstGeom prst="rect">
              <a:avLst/>
            </a:prstGeom>
            <a:grpFill/>
          </p:spPr>
          <p:txBody>
            <a:bodyPr wrap="square" rtlCol="0">
              <a:spAutoFit/>
            </a:bodyPr>
            <a:lstStyle/>
            <a:p>
              <a:pPr algn="ctr"/>
              <a:r>
                <a:rPr kumimoji="1" lang="ja-JP" altLang="en-US" sz="779" dirty="0">
                  <a:solidFill>
                    <a:srgbClr val="464038"/>
                  </a:solidFill>
                </a:rPr>
                <a:t>▼ハンドブック</a:t>
              </a:r>
              <a:endParaRPr kumimoji="1" lang="ja-JP" altLang="en-US" sz="624" dirty="0">
                <a:solidFill>
                  <a:srgbClr val="464038"/>
                </a:solidFill>
              </a:endParaRPr>
            </a:p>
          </p:txBody>
        </p:sp>
        <p:sp>
          <p:nvSpPr>
            <p:cNvPr id="45" name="テキスト ボックス 44"/>
            <p:cNvSpPr txBox="1"/>
            <p:nvPr/>
          </p:nvSpPr>
          <p:spPr>
            <a:xfrm>
              <a:off x="8329320" y="6345339"/>
              <a:ext cx="980077" cy="196639"/>
            </a:xfrm>
            <a:prstGeom prst="rect">
              <a:avLst/>
            </a:prstGeom>
            <a:grpFill/>
          </p:spPr>
          <p:txBody>
            <a:bodyPr wrap="square" rtlCol="0">
              <a:spAutoFit/>
            </a:bodyPr>
            <a:lstStyle/>
            <a:p>
              <a:pPr algn="ctr"/>
              <a:r>
                <a:rPr kumimoji="1" lang="ja-JP" altLang="en-US" sz="779" dirty="0">
                  <a:solidFill>
                    <a:srgbClr val="464038"/>
                  </a:solidFill>
                </a:rPr>
                <a:t>▼成果事例集</a:t>
              </a:r>
              <a:endParaRPr kumimoji="1" lang="ja-JP" altLang="en-US" sz="624" dirty="0">
                <a:solidFill>
                  <a:srgbClr val="464038"/>
                </a:solidFill>
              </a:endParaRPr>
            </a:p>
          </p:txBody>
        </p:sp>
      </p:grpSp>
      <p:sp>
        <p:nvSpPr>
          <p:cNvPr id="46" name="テキスト ボックス 45"/>
          <p:cNvSpPr txBox="1"/>
          <p:nvPr/>
        </p:nvSpPr>
        <p:spPr>
          <a:xfrm>
            <a:off x="221978" y="1457146"/>
            <a:ext cx="10175124" cy="2564481"/>
          </a:xfrm>
          <a:prstGeom prst="rect">
            <a:avLst/>
          </a:prstGeom>
          <a:solidFill>
            <a:schemeClr val="bg1"/>
          </a:solidFill>
          <a:ln>
            <a:solidFill>
              <a:srgbClr val="464038"/>
            </a:solidFill>
            <a:prstDash val="sysDash"/>
          </a:ln>
        </p:spPr>
        <p:txBody>
          <a:bodyPr wrap="square" rIns="38856" rtlCol="0" anchor="t" anchorCtr="0">
            <a:noAutofit/>
          </a:bodyPr>
          <a:lstStyle/>
          <a:p>
            <a:pPr defTabSz="1125573">
              <a:defRPr/>
            </a:pPr>
            <a:endParaRPr kumimoji="1" lang="ja-JP" altLang="en-US" sz="1295" dirty="0">
              <a:solidFill>
                <a:srgbClr val="000000"/>
              </a:solidFill>
              <a:latin typeface="+mn-ea"/>
            </a:endParaRPr>
          </a:p>
        </p:txBody>
      </p:sp>
      <p:cxnSp>
        <p:nvCxnSpPr>
          <p:cNvPr id="47" name="直線コネクタ 46"/>
          <p:cNvCxnSpPr/>
          <p:nvPr/>
        </p:nvCxnSpPr>
        <p:spPr>
          <a:xfrm>
            <a:off x="611731" y="1457146"/>
            <a:ext cx="0" cy="2564481"/>
          </a:xfrm>
          <a:prstGeom prst="line">
            <a:avLst/>
          </a:prstGeom>
          <a:noFill/>
          <a:ln>
            <a:solidFill>
              <a:srgbClr val="464038"/>
            </a:solidFill>
            <a:prstDash val="sysDash"/>
          </a:ln>
        </p:spPr>
        <p:style>
          <a:lnRef idx="1">
            <a:schemeClr val="accent1"/>
          </a:lnRef>
          <a:fillRef idx="0">
            <a:schemeClr val="accent1"/>
          </a:fillRef>
          <a:effectRef idx="0">
            <a:schemeClr val="accent1"/>
          </a:effectRef>
          <a:fontRef idx="minor">
            <a:schemeClr val="tx1"/>
          </a:fontRef>
        </p:style>
      </p:cxnSp>
      <p:sp>
        <p:nvSpPr>
          <p:cNvPr id="50" name="右矢印 49"/>
          <p:cNvSpPr/>
          <p:nvPr/>
        </p:nvSpPr>
        <p:spPr>
          <a:xfrm>
            <a:off x="4918561" y="2310421"/>
            <a:ext cx="514938" cy="776115"/>
          </a:xfrm>
          <a:prstGeom prst="rightArrow">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079" dirty="0">
              <a:solidFill>
                <a:prstClr val="black"/>
              </a:solidFill>
              <a:latin typeface="+mn-ea"/>
            </a:endParaRPr>
          </a:p>
        </p:txBody>
      </p:sp>
      <p:sp>
        <p:nvSpPr>
          <p:cNvPr id="51" name="角丸四角形 50"/>
          <p:cNvSpPr/>
          <p:nvPr/>
        </p:nvSpPr>
        <p:spPr>
          <a:xfrm>
            <a:off x="786081" y="1621438"/>
            <a:ext cx="4855223" cy="2253635"/>
          </a:xfrm>
          <a:prstGeom prst="roundRect">
            <a:avLst>
              <a:gd name="adj" fmla="val 9935"/>
            </a:avLst>
          </a:prstGeom>
          <a:noFill/>
          <a:ln w="12700">
            <a:solidFill>
              <a:srgbClr val="6E6457"/>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88473" indent="-188473" defTabSz="986912">
              <a:defRPr/>
            </a:pPr>
            <a:endParaRPr kumimoji="1" lang="en-US" altLang="ja-JP" sz="863" spc="-108" dirty="0">
              <a:solidFill>
                <a:prstClr val="black"/>
              </a:solidFill>
              <a:latin typeface="+mn-ea"/>
            </a:endParaRPr>
          </a:p>
        </p:txBody>
      </p:sp>
      <p:sp>
        <p:nvSpPr>
          <p:cNvPr id="52" name="角丸四角形 51"/>
          <p:cNvSpPr/>
          <p:nvPr/>
        </p:nvSpPr>
        <p:spPr>
          <a:xfrm>
            <a:off x="5832185" y="1603211"/>
            <a:ext cx="4468413" cy="2262925"/>
          </a:xfrm>
          <a:prstGeom prst="roundRect">
            <a:avLst>
              <a:gd name="adj" fmla="val 11281"/>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511" dirty="0">
              <a:solidFill>
                <a:prstClr val="black"/>
              </a:solidFill>
              <a:latin typeface="+mn-ea"/>
            </a:endParaRPr>
          </a:p>
        </p:txBody>
      </p:sp>
      <p:sp>
        <p:nvSpPr>
          <p:cNvPr id="53" name="テキスト ボックス 52"/>
          <p:cNvSpPr txBox="1"/>
          <p:nvPr/>
        </p:nvSpPr>
        <p:spPr>
          <a:xfrm>
            <a:off x="215892" y="4141926"/>
            <a:ext cx="10176816" cy="2564481"/>
          </a:xfrm>
          <a:prstGeom prst="rect">
            <a:avLst/>
          </a:prstGeom>
          <a:noFill/>
          <a:ln w="9525">
            <a:solidFill>
              <a:srgbClr val="464038"/>
            </a:solidFill>
            <a:prstDash val="sysDash"/>
          </a:ln>
        </p:spPr>
        <p:txBody>
          <a:bodyPr wrap="square" rIns="38856" rtlCol="0" anchor="t" anchorCtr="0">
            <a:noAutofit/>
          </a:bodyPr>
          <a:lstStyle/>
          <a:p>
            <a:pPr marL="191900" indent="-191900" algn="ctr" defTabSz="986912">
              <a:defRPr/>
            </a:pPr>
            <a:r>
              <a:rPr kumimoji="1" lang="ja-JP" altLang="en-US" sz="2159" dirty="0">
                <a:solidFill>
                  <a:prstClr val="black"/>
                </a:solidFill>
                <a:latin typeface="+mn-ea"/>
              </a:rPr>
              <a:t>　</a:t>
            </a:r>
            <a:r>
              <a:rPr kumimoji="1" lang="ja-JP" altLang="en-US" sz="1727" dirty="0">
                <a:solidFill>
                  <a:prstClr val="black"/>
                </a:solidFill>
                <a:latin typeface="+mn-ea"/>
              </a:rPr>
              <a:t>　</a:t>
            </a:r>
            <a:endParaRPr kumimoji="1" lang="en-US" altLang="ja-JP" sz="1727" dirty="0">
              <a:solidFill>
                <a:prstClr val="black"/>
              </a:solidFill>
              <a:latin typeface="+mn-ea"/>
            </a:endParaRPr>
          </a:p>
          <a:p>
            <a:pPr marL="191900" indent="-191900" algn="ctr" defTabSz="986912">
              <a:defRPr/>
            </a:pPr>
            <a:endParaRPr kumimoji="1" lang="en-US" altLang="ja-JP" sz="1727" dirty="0">
              <a:solidFill>
                <a:prstClr val="black"/>
              </a:solidFill>
              <a:latin typeface="+mn-ea"/>
            </a:endParaRPr>
          </a:p>
        </p:txBody>
      </p:sp>
      <p:cxnSp>
        <p:nvCxnSpPr>
          <p:cNvPr id="54" name="直線コネクタ 53"/>
          <p:cNvCxnSpPr/>
          <p:nvPr/>
        </p:nvCxnSpPr>
        <p:spPr>
          <a:xfrm>
            <a:off x="611731" y="4151713"/>
            <a:ext cx="0" cy="2564481"/>
          </a:xfrm>
          <a:prstGeom prst="line">
            <a:avLst/>
          </a:prstGeom>
          <a:noFill/>
          <a:ln w="9525">
            <a:solidFill>
              <a:srgbClr val="464038"/>
            </a:solidFill>
            <a:prstDash val="sysDash"/>
          </a:ln>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786080" y="4286053"/>
            <a:ext cx="4850827" cy="2253635"/>
          </a:xfrm>
          <a:prstGeom prst="roundRect">
            <a:avLst>
              <a:gd name="adj" fmla="val 9335"/>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endParaRPr kumimoji="1" lang="en-US" altLang="ja-JP" sz="1727" b="1" u="sng" dirty="0">
              <a:solidFill>
                <a:prstClr val="black"/>
              </a:solidFill>
              <a:latin typeface="+mn-ea"/>
            </a:endParaRPr>
          </a:p>
        </p:txBody>
      </p:sp>
      <p:sp>
        <p:nvSpPr>
          <p:cNvPr id="56" name="角丸四角形 55"/>
          <p:cNvSpPr/>
          <p:nvPr/>
        </p:nvSpPr>
        <p:spPr>
          <a:xfrm>
            <a:off x="5832185" y="4286053"/>
            <a:ext cx="4465042" cy="2251617"/>
          </a:xfrm>
          <a:prstGeom prst="roundRect">
            <a:avLst>
              <a:gd name="adj" fmla="val 8113"/>
            </a:avLst>
          </a:prstGeom>
          <a:solidFill>
            <a:schemeClr val="bg1"/>
          </a:solidFill>
          <a:ln w="12700">
            <a:solidFill>
              <a:srgbClr val="6E6457"/>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943" u="sng" dirty="0">
              <a:solidFill>
                <a:prstClr val="black"/>
              </a:solidFill>
              <a:latin typeface="+mn-ea"/>
            </a:endParaRPr>
          </a:p>
        </p:txBody>
      </p:sp>
      <p:sp>
        <p:nvSpPr>
          <p:cNvPr id="57" name="右矢印 56"/>
          <p:cNvSpPr/>
          <p:nvPr/>
        </p:nvSpPr>
        <p:spPr>
          <a:xfrm>
            <a:off x="4905245" y="5137316"/>
            <a:ext cx="514938" cy="776115"/>
          </a:xfrm>
          <a:prstGeom prst="rightArrow">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079" dirty="0">
              <a:solidFill>
                <a:prstClr val="black"/>
              </a:solidFill>
              <a:latin typeface="+mn-ea"/>
            </a:endParaRPr>
          </a:p>
        </p:txBody>
      </p:sp>
      <p:sp>
        <p:nvSpPr>
          <p:cNvPr id="59" name="下矢印 58"/>
          <p:cNvSpPr/>
          <p:nvPr/>
        </p:nvSpPr>
        <p:spPr>
          <a:xfrm>
            <a:off x="2515417" y="3625184"/>
            <a:ext cx="1359216" cy="755002"/>
          </a:xfrm>
          <a:prstGeom prst="downArrow">
            <a:avLst/>
          </a:prstGeom>
          <a:solidFill>
            <a:srgbClr val="ACC7D0"/>
          </a:solidFill>
          <a:ln w="19050">
            <a:solidFill>
              <a:srgbClr val="6E6457"/>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727" dirty="0">
              <a:solidFill>
                <a:prstClr val="black"/>
              </a:solidFill>
              <a:latin typeface="+mn-ea"/>
            </a:endParaRPr>
          </a:p>
        </p:txBody>
      </p:sp>
      <p:sp>
        <p:nvSpPr>
          <p:cNvPr id="60" name="テキスト ボックス 59"/>
          <p:cNvSpPr txBox="1"/>
          <p:nvPr/>
        </p:nvSpPr>
        <p:spPr>
          <a:xfrm>
            <a:off x="2648353" y="3796431"/>
            <a:ext cx="1152247" cy="324833"/>
          </a:xfrm>
          <a:prstGeom prst="rect">
            <a:avLst/>
          </a:prstGeom>
          <a:noFill/>
        </p:spPr>
        <p:txBody>
          <a:bodyPr wrap="square" rtlCol="0">
            <a:spAutoFit/>
          </a:bodyPr>
          <a:lstStyle/>
          <a:p>
            <a:pPr algn="ctr"/>
            <a:r>
              <a:rPr kumimoji="1" lang="ja-JP" altLang="en-US" sz="1511" b="1" dirty="0">
                <a:solidFill>
                  <a:srgbClr val="6E6457"/>
                </a:solidFill>
              </a:rPr>
              <a:t>見直し</a:t>
            </a:r>
          </a:p>
        </p:txBody>
      </p:sp>
      <p:sp>
        <p:nvSpPr>
          <p:cNvPr id="61" name="正方形/長方形 60"/>
          <p:cNvSpPr/>
          <p:nvPr/>
        </p:nvSpPr>
        <p:spPr>
          <a:xfrm>
            <a:off x="221979" y="1456617"/>
            <a:ext cx="404608" cy="2617340"/>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15" dirty="0">
                <a:solidFill>
                  <a:srgbClr val="464038"/>
                </a:solidFill>
                <a:latin typeface="+mn-ea"/>
              </a:rPr>
              <a:t>従</a:t>
            </a:r>
            <a:endParaRPr kumimoji="1" lang="en-US" altLang="ja-JP" sz="2115" dirty="0">
              <a:solidFill>
                <a:srgbClr val="464038"/>
              </a:solidFill>
              <a:latin typeface="+mn-ea"/>
            </a:endParaRPr>
          </a:p>
          <a:p>
            <a:pPr algn="ctr"/>
            <a:endParaRPr kumimoji="1" lang="en-US" altLang="ja-JP" sz="2115" dirty="0">
              <a:solidFill>
                <a:srgbClr val="464038"/>
              </a:solidFill>
              <a:latin typeface="+mn-ea"/>
            </a:endParaRPr>
          </a:p>
          <a:p>
            <a:pPr algn="ctr"/>
            <a:r>
              <a:rPr kumimoji="1" lang="ja-JP" altLang="en-US" sz="2115" dirty="0">
                <a:solidFill>
                  <a:srgbClr val="464038"/>
                </a:solidFill>
                <a:latin typeface="+mn-ea"/>
              </a:rPr>
              <a:t>来</a:t>
            </a:r>
          </a:p>
        </p:txBody>
      </p:sp>
      <p:sp>
        <p:nvSpPr>
          <p:cNvPr id="62" name="正方形/長方形 61"/>
          <p:cNvSpPr/>
          <p:nvPr/>
        </p:nvSpPr>
        <p:spPr>
          <a:xfrm>
            <a:off x="212843" y="4148507"/>
            <a:ext cx="404608" cy="2557899"/>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提</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案</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実</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現</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後</a:t>
            </a:r>
          </a:p>
        </p:txBody>
      </p:sp>
      <p:sp>
        <p:nvSpPr>
          <p:cNvPr id="63" name="爆発 1 62"/>
          <p:cNvSpPr/>
          <p:nvPr/>
        </p:nvSpPr>
        <p:spPr>
          <a:xfrm>
            <a:off x="5736686" y="1403210"/>
            <a:ext cx="943571" cy="653889"/>
          </a:xfrm>
          <a:prstGeom prst="irregularSeal1">
            <a:avLst/>
          </a:prstGeom>
          <a:solidFill>
            <a:srgbClr val="ACC7D0"/>
          </a:solidFill>
          <a:ln>
            <a:solidFill>
              <a:srgbClr val="6E64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64" name="正方形/長方形 63"/>
          <p:cNvSpPr/>
          <p:nvPr/>
        </p:nvSpPr>
        <p:spPr>
          <a:xfrm>
            <a:off x="5707698" y="1544667"/>
            <a:ext cx="989420"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支障</a:t>
            </a:r>
          </a:p>
        </p:txBody>
      </p:sp>
      <p:sp>
        <p:nvSpPr>
          <p:cNvPr id="65" name="雲 64"/>
          <p:cNvSpPr/>
          <p:nvPr/>
        </p:nvSpPr>
        <p:spPr>
          <a:xfrm>
            <a:off x="5656531" y="4124721"/>
            <a:ext cx="985486" cy="463785"/>
          </a:xfrm>
          <a:prstGeom prst="cloud">
            <a:avLst/>
          </a:prstGeom>
          <a:solidFill>
            <a:srgbClr val="ACC7D0"/>
          </a:solidFill>
          <a:ln>
            <a:solidFill>
              <a:srgbClr val="6E64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66" name="正方形/長方形 65"/>
          <p:cNvSpPr/>
          <p:nvPr/>
        </p:nvSpPr>
        <p:spPr>
          <a:xfrm>
            <a:off x="5671223" y="4174755"/>
            <a:ext cx="990418"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効果</a:t>
            </a:r>
          </a:p>
        </p:txBody>
      </p:sp>
      <p:sp>
        <p:nvSpPr>
          <p:cNvPr id="67" name="タイトル 1"/>
          <p:cNvSpPr txBox="1">
            <a:spLocks/>
          </p:cNvSpPr>
          <p:nvPr/>
        </p:nvSpPr>
        <p:spPr>
          <a:xfrm>
            <a:off x="99380" y="349989"/>
            <a:ext cx="10513871" cy="833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8694" tIns="49347" rIns="98694" bIns="49347"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defRPr/>
            </a:pPr>
            <a:r>
              <a:rPr lang="ja-JP" altLang="en-US" sz="2159" b="1" u="sng" dirty="0">
                <a:solidFill>
                  <a:srgbClr val="464038"/>
                </a:solidFill>
                <a:latin typeface="游ゴシック" panose="020B0400000000000000" pitchFamily="50" charset="-128"/>
              </a:rPr>
              <a:t>放課後児童クラブに係る「従うべき基準」の見直し</a:t>
            </a:r>
          </a:p>
        </p:txBody>
      </p:sp>
      <p:sp>
        <p:nvSpPr>
          <p:cNvPr id="68" name="正方形/長方形 67"/>
          <p:cNvSpPr/>
          <p:nvPr/>
        </p:nvSpPr>
        <p:spPr>
          <a:xfrm>
            <a:off x="100011" y="157256"/>
            <a:ext cx="2880000" cy="360000"/>
          </a:xfrm>
          <a:prstGeom prst="rect">
            <a:avLst/>
          </a:prstGeom>
          <a:solidFill>
            <a:srgbClr val="464038"/>
          </a:solid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59" b="1" dirty="0" smtClean="0">
                <a:solidFill>
                  <a:schemeClr val="bg1"/>
                </a:solidFill>
              </a:rPr>
              <a:t>（参考）提案事例</a:t>
            </a:r>
            <a:r>
              <a:rPr kumimoji="1" lang="ja-JP" altLang="en-US" sz="2159" b="1" dirty="0">
                <a:solidFill>
                  <a:schemeClr val="bg1"/>
                </a:solidFill>
              </a:rPr>
              <a:t>③</a:t>
            </a:r>
          </a:p>
        </p:txBody>
      </p:sp>
      <p:sp>
        <p:nvSpPr>
          <p:cNvPr id="69" name="角丸四角形 68"/>
          <p:cNvSpPr/>
          <p:nvPr/>
        </p:nvSpPr>
        <p:spPr>
          <a:xfrm>
            <a:off x="6281893" y="6037585"/>
            <a:ext cx="3462457" cy="493053"/>
          </a:xfrm>
          <a:prstGeom prst="roundRect">
            <a:avLst>
              <a:gd name="adj" fmla="val 4753"/>
            </a:avLst>
          </a:prstGeom>
          <a:no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3d/>
          </a:bodyPr>
          <a:lstStyle/>
          <a:p>
            <a:pPr algn="ctr" defTabSz="986912">
              <a:defRPr/>
            </a:pPr>
            <a:endParaRPr kumimoji="1" lang="ja-JP" altLang="en-US" sz="1943" b="1" dirty="0">
              <a:solidFill>
                <a:srgbClr val="E67D50"/>
              </a:solidFill>
              <a:latin typeface="+mn-ea"/>
            </a:endParaRPr>
          </a:p>
        </p:txBody>
      </p:sp>
      <p:sp>
        <p:nvSpPr>
          <p:cNvPr id="70" name="角丸四角形 69"/>
          <p:cNvSpPr/>
          <p:nvPr/>
        </p:nvSpPr>
        <p:spPr>
          <a:xfrm>
            <a:off x="903849" y="4540060"/>
            <a:ext cx="4578826" cy="913181"/>
          </a:xfrm>
          <a:prstGeom prst="roundRect">
            <a:avLst/>
          </a:prstGeom>
          <a:solidFill>
            <a:srgbClr val="ACC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71" name="テキスト ボックス 70"/>
          <p:cNvSpPr txBox="1"/>
          <p:nvPr/>
        </p:nvSpPr>
        <p:spPr>
          <a:xfrm>
            <a:off x="902953" y="4703797"/>
            <a:ext cx="4530546" cy="584775"/>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defTabSz="986912">
              <a:defRPr/>
            </a:pPr>
            <a:r>
              <a:rPr kumimoji="1" lang="ja-JP" altLang="en-US" sz="1600" b="1" dirty="0">
                <a:solidFill>
                  <a:srgbClr val="6E6457"/>
                </a:solidFill>
                <a:latin typeface="+mn-ea"/>
              </a:rPr>
              <a:t> </a:t>
            </a:r>
            <a:r>
              <a:rPr kumimoji="1" lang="ja-JP" altLang="en-US" sz="1600" b="1" dirty="0">
                <a:solidFill>
                  <a:srgbClr val="464038"/>
                </a:solidFill>
                <a:latin typeface="+mn-ea"/>
              </a:rPr>
              <a:t>地方の創意工夫を活かすため</a:t>
            </a:r>
            <a:r>
              <a:rPr kumimoji="1" lang="ja-JP" altLang="en-US" sz="1600" b="1" dirty="0" smtClean="0">
                <a:solidFill>
                  <a:srgbClr val="464038"/>
                </a:solidFill>
                <a:latin typeface="+mn-ea"/>
              </a:rPr>
              <a:t>に</a:t>
            </a:r>
            <a:endParaRPr kumimoji="1" lang="en-US" altLang="ja-JP" sz="1600" b="1" dirty="0" smtClean="0">
              <a:solidFill>
                <a:srgbClr val="464038"/>
              </a:solidFill>
              <a:latin typeface="+mn-ea"/>
            </a:endParaRPr>
          </a:p>
          <a:p>
            <a:pPr algn="ctr" defTabSz="986912">
              <a:defRPr/>
            </a:pPr>
            <a:r>
              <a:rPr kumimoji="1" lang="ja-JP" altLang="en-US" sz="1600" b="1" dirty="0" smtClean="0">
                <a:solidFill>
                  <a:srgbClr val="EE7D50"/>
                </a:solidFill>
                <a:latin typeface="+mn-ea"/>
              </a:rPr>
              <a:t>  </a:t>
            </a:r>
            <a:r>
              <a:rPr kumimoji="1" lang="ja-JP" altLang="en-US" sz="1600" b="1" dirty="0">
                <a:solidFill>
                  <a:srgbClr val="EE7D50"/>
                </a:solidFill>
                <a:latin typeface="+mn-ea"/>
              </a:rPr>
              <a:t>「従うべき基準」を参酌化</a:t>
            </a:r>
          </a:p>
        </p:txBody>
      </p:sp>
      <p:sp>
        <p:nvSpPr>
          <p:cNvPr id="73" name="二等辺三角形 72"/>
          <p:cNvSpPr/>
          <p:nvPr/>
        </p:nvSpPr>
        <p:spPr>
          <a:xfrm flipV="1">
            <a:off x="7658430" y="5849562"/>
            <a:ext cx="964861" cy="131078"/>
          </a:xfrm>
          <a:prstGeom prst="triangle">
            <a:avLst/>
          </a:prstGeom>
          <a:solidFill>
            <a:srgbClr val="6E64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59"/>
          </a:p>
        </p:txBody>
      </p:sp>
      <p:sp>
        <p:nvSpPr>
          <p:cNvPr id="75" name="角丸四角形 74"/>
          <p:cNvSpPr/>
          <p:nvPr/>
        </p:nvSpPr>
        <p:spPr>
          <a:xfrm>
            <a:off x="91409" y="1001716"/>
            <a:ext cx="10475759" cy="2994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defRPr/>
            </a:pPr>
            <a:r>
              <a:rPr kumimoji="1" lang="zh-TW" altLang="en-US" sz="1511" dirty="0" smtClean="0">
                <a:solidFill>
                  <a:srgbClr val="464038"/>
                </a:solidFill>
                <a:latin typeface="游ゴシック" panose="020B0400000000000000" pitchFamily="50" charset="-128"/>
                <a:ea typeface="游ゴシック" panose="020B0400000000000000" pitchFamily="50" charset="-128"/>
              </a:rPr>
              <a:t>提案主体：</a:t>
            </a:r>
            <a:r>
              <a:rPr kumimoji="1" lang="ja-JP" altLang="en-US" sz="1511" dirty="0">
                <a:solidFill>
                  <a:srgbClr val="464038"/>
                </a:solidFill>
                <a:latin typeface="游ゴシック" panose="020B0400000000000000" pitchFamily="50" charset="-128"/>
              </a:rPr>
              <a:t>提案主体：全国知事会、全国市長会、全国町村会等（のべ１４５団体）</a:t>
            </a:r>
          </a:p>
        </p:txBody>
      </p:sp>
      <p:sp>
        <p:nvSpPr>
          <p:cNvPr id="76" name="テキスト ボックス 75"/>
          <p:cNvSpPr txBox="1"/>
          <p:nvPr/>
        </p:nvSpPr>
        <p:spPr>
          <a:xfrm>
            <a:off x="1108192" y="1834773"/>
            <a:ext cx="422825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放課後</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児童クラブの</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従事者</a:t>
            </a:r>
            <a:endParaRPr kumimoji="1" lang="en-US" altLang="ja-JP"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（＝放課後</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児童支援員）の資格と員数を</a:t>
            </a:r>
            <a:endParaRPr kumimoji="1" lang="en-US" altLang="ja-JP"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sng"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「従うべき基準」</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として規定</a:t>
            </a:r>
          </a:p>
        </p:txBody>
      </p:sp>
      <p:sp>
        <p:nvSpPr>
          <p:cNvPr id="77" name="テキスト ボックス 76"/>
          <p:cNvSpPr txBox="1"/>
          <p:nvPr/>
        </p:nvSpPr>
        <p:spPr>
          <a:xfrm>
            <a:off x="5963415" y="2148548"/>
            <a:ext cx="426133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放課後児童クラブのニーズは増加するものの、地方</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では人材確保が</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難しい</a:t>
            </a:r>
            <a:endPar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p:txBody>
      </p:sp>
      <p:sp>
        <p:nvSpPr>
          <p:cNvPr id="78" name="テキスト ボックス 77"/>
          <p:cNvSpPr txBox="1"/>
          <p:nvPr/>
        </p:nvSpPr>
        <p:spPr>
          <a:xfrm>
            <a:off x="6143199" y="4557049"/>
            <a:ext cx="4498923" cy="1569660"/>
          </a:xfrm>
          <a:prstGeom prst="rect">
            <a:avLst/>
          </a:prstGeom>
          <a:noFill/>
        </p:spPr>
        <p:txBody>
          <a:bodyPr wrap="square" rtlCol="0">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 市町村が適当と認めた方が</a:t>
            </a: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　</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　放課後児童支援員になることができる</a:t>
            </a: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88899" marR="0" lvl="0" indent="-88899"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 必要</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な人員の体制</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を</a:t>
            </a: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　</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　市町村</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自らが定めることができる</a:t>
            </a:r>
          </a:p>
          <a:p>
            <a:pPr marL="88899" marR="0" lvl="0" indent="-88899" algn="l"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p:txBody>
      </p:sp>
      <p:sp>
        <p:nvSpPr>
          <p:cNvPr id="80" name="正方形/長方形 79"/>
          <p:cNvSpPr/>
          <p:nvPr/>
        </p:nvSpPr>
        <p:spPr>
          <a:xfrm>
            <a:off x="5812561" y="5981532"/>
            <a:ext cx="4800690"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rPr>
              <a:t>サービスの</a:t>
            </a:r>
            <a:r>
              <a:rPr kumimoji="1" lang="ja-JP" altLang="en-US" sz="1600" b="1" i="0" u="none" strike="noStrike" kern="1200" cap="none" spc="0" normalizeH="0" baseline="0" noProof="0" dirty="0">
                <a:ln>
                  <a:noFill/>
                </a:ln>
                <a:solidFill>
                  <a:srgbClr val="EE7D50"/>
                </a:solidFill>
                <a:effectLst/>
                <a:uLnTx/>
                <a:uFillTx/>
                <a:latin typeface="游ゴシック" panose="020B0400000000000000" pitchFamily="50" charset="-128"/>
                <a:ea typeface="游ゴシック" panose="020B0400000000000000" pitchFamily="50" charset="-128"/>
              </a:rPr>
              <a:t>質</a:t>
            </a:r>
            <a:r>
              <a:rPr kumimoji="1" lang="ja-JP" altLang="en-US" sz="1600" b="1" i="0" u="none"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rPr>
              <a:t>を</a:t>
            </a:r>
            <a:r>
              <a:rPr kumimoji="1" lang="ja-JP" altLang="en-US" sz="1600" b="1" i="0" u="none" strike="noStrike" kern="1200" cap="none" spc="0" normalizeH="0" baseline="0" noProof="0" dirty="0">
                <a:ln>
                  <a:noFill/>
                </a:ln>
                <a:solidFill>
                  <a:srgbClr val="EE7D50"/>
                </a:solidFill>
                <a:effectLst/>
                <a:uLnTx/>
                <a:uFillTx/>
                <a:latin typeface="游ゴシック" panose="020B0400000000000000" pitchFamily="50" charset="-128"/>
                <a:ea typeface="游ゴシック" panose="020B0400000000000000" pitchFamily="50" charset="-128"/>
              </a:rPr>
              <a:t>確保</a:t>
            </a:r>
            <a:r>
              <a:rPr kumimoji="1" lang="ja-JP" altLang="en-US" sz="1600" b="1" i="0" u="none"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rPr>
              <a:t>しながら、</a:t>
            </a:r>
            <a:endParaRPr kumimoji="1" lang="en-US" altLang="ja-JP" sz="1600" b="1" i="0" u="none"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rPr>
              <a:t>地域</a:t>
            </a:r>
            <a:r>
              <a:rPr kumimoji="1" lang="ja-JP" altLang="en-US" sz="1600" b="1" i="0" u="none" strike="noStrike" kern="1200" cap="none" spc="0" normalizeH="0" baseline="0" noProof="0" dirty="0">
                <a:ln>
                  <a:noFill/>
                </a:ln>
                <a:solidFill>
                  <a:srgbClr val="EE7D50"/>
                </a:solidFill>
                <a:effectLst/>
                <a:uLnTx/>
                <a:uFillTx/>
                <a:latin typeface="游ゴシック" panose="020B0400000000000000" pitchFamily="50" charset="-128"/>
                <a:ea typeface="游ゴシック" panose="020B0400000000000000" pitchFamily="50" charset="-128"/>
              </a:rPr>
              <a:t>の実情に応じた運営の工夫ができる</a:t>
            </a:r>
            <a:endParaRPr kumimoji="1" lang="ja-JP" altLang="en-US" sz="1600" b="1" i="0" u="none" strike="sngStrike" kern="1200" cap="none" spc="0" normalizeH="0" baseline="0" noProof="0" dirty="0">
              <a:ln>
                <a:noFill/>
              </a:ln>
              <a:solidFill>
                <a:srgbClr val="EE7D50"/>
              </a:solidFill>
              <a:effectLst/>
              <a:uLnTx/>
              <a:uFillTx/>
              <a:latin typeface="游ゴシック" panose="020B0400000000000000" pitchFamily="50" charset="-128"/>
              <a:ea typeface="游ゴシック" panose="020B0400000000000000" pitchFamily="50" charset="-128"/>
            </a:endParaRPr>
          </a:p>
        </p:txBody>
      </p:sp>
      <p:graphicFrame>
        <p:nvGraphicFramePr>
          <p:cNvPr id="81" name="表 80"/>
          <p:cNvGraphicFramePr>
            <a:graphicFrameLocks noGrp="1"/>
          </p:cNvGraphicFramePr>
          <p:nvPr>
            <p:extLst>
              <p:ext uri="{D42A27DB-BD31-4B8C-83A1-F6EECF244321}">
                <p14:modId xmlns:p14="http://schemas.microsoft.com/office/powerpoint/2010/main" val="1832035938"/>
              </p:ext>
            </p:extLst>
          </p:nvPr>
        </p:nvGraphicFramePr>
        <p:xfrm>
          <a:off x="1247990" y="2736721"/>
          <a:ext cx="3914724" cy="705656"/>
        </p:xfrm>
        <a:graphic>
          <a:graphicData uri="http://schemas.openxmlformats.org/drawingml/2006/table">
            <a:tbl>
              <a:tblPr firstRow="1" bandRow="1"/>
              <a:tblGrid>
                <a:gridCol w="601282">
                  <a:extLst>
                    <a:ext uri="{9D8B030D-6E8A-4147-A177-3AD203B41FA5}">
                      <a16:colId xmlns:a16="http://schemas.microsoft.com/office/drawing/2014/main" val="3198066197"/>
                    </a:ext>
                  </a:extLst>
                </a:gridCol>
                <a:gridCol w="3313442">
                  <a:extLst>
                    <a:ext uri="{9D8B030D-6E8A-4147-A177-3AD203B41FA5}">
                      <a16:colId xmlns:a16="http://schemas.microsoft.com/office/drawing/2014/main" val="3833178648"/>
                    </a:ext>
                  </a:extLst>
                </a:gridCol>
              </a:tblGrid>
              <a:tr h="352828">
                <a:tc>
                  <a:txBody>
                    <a:bodyPr/>
                    <a:lstStyle>
                      <a:lvl1pPr marL="0" algn="l" defTabSz="1007943" rtl="0" eaLnBrk="1" latinLnBrk="0" hangingPunct="1">
                        <a:defRPr kumimoji="1" sz="1984" b="1" kern="1200">
                          <a:solidFill>
                            <a:schemeClr val="dk1"/>
                          </a:solidFill>
                          <a:latin typeface="Calibri"/>
                        </a:defRPr>
                      </a:lvl1pPr>
                      <a:lvl2pPr marL="503972" algn="l" defTabSz="1007943" rtl="0" eaLnBrk="1" latinLnBrk="0" hangingPunct="1">
                        <a:defRPr kumimoji="1" sz="1984" b="1" kern="1200">
                          <a:solidFill>
                            <a:schemeClr val="dk1"/>
                          </a:solidFill>
                          <a:latin typeface="Calibri"/>
                        </a:defRPr>
                      </a:lvl2pPr>
                      <a:lvl3pPr marL="1007943" algn="l" defTabSz="1007943" rtl="0" eaLnBrk="1" latinLnBrk="0" hangingPunct="1">
                        <a:defRPr kumimoji="1" sz="1984" b="1" kern="1200">
                          <a:solidFill>
                            <a:schemeClr val="dk1"/>
                          </a:solidFill>
                          <a:latin typeface="Calibri"/>
                        </a:defRPr>
                      </a:lvl3pPr>
                      <a:lvl4pPr marL="1511915" algn="l" defTabSz="1007943" rtl="0" eaLnBrk="1" latinLnBrk="0" hangingPunct="1">
                        <a:defRPr kumimoji="1" sz="1984" b="1" kern="1200">
                          <a:solidFill>
                            <a:schemeClr val="dk1"/>
                          </a:solidFill>
                          <a:latin typeface="Calibri"/>
                        </a:defRPr>
                      </a:lvl4pPr>
                      <a:lvl5pPr marL="2015886" algn="l" defTabSz="1007943" rtl="0" eaLnBrk="1" latinLnBrk="0" hangingPunct="1">
                        <a:defRPr kumimoji="1" sz="1984" b="1" kern="1200">
                          <a:solidFill>
                            <a:schemeClr val="dk1"/>
                          </a:solidFill>
                          <a:latin typeface="Calibri"/>
                        </a:defRPr>
                      </a:lvl5pPr>
                      <a:lvl6pPr marL="2519858" algn="l" defTabSz="1007943" rtl="0" eaLnBrk="1" latinLnBrk="0" hangingPunct="1">
                        <a:defRPr kumimoji="1" sz="1984" b="1" kern="1200">
                          <a:solidFill>
                            <a:schemeClr val="dk1"/>
                          </a:solidFill>
                          <a:latin typeface="Calibri"/>
                        </a:defRPr>
                      </a:lvl6pPr>
                      <a:lvl7pPr marL="3023829" algn="l" defTabSz="1007943" rtl="0" eaLnBrk="1" latinLnBrk="0" hangingPunct="1">
                        <a:defRPr kumimoji="1" sz="1984" b="1" kern="1200">
                          <a:solidFill>
                            <a:schemeClr val="dk1"/>
                          </a:solidFill>
                          <a:latin typeface="Calibri"/>
                        </a:defRPr>
                      </a:lvl7pPr>
                      <a:lvl8pPr marL="3527801" algn="l" defTabSz="1007943" rtl="0" eaLnBrk="1" latinLnBrk="0" hangingPunct="1">
                        <a:defRPr kumimoji="1" sz="1984" b="1" kern="1200">
                          <a:solidFill>
                            <a:schemeClr val="dk1"/>
                          </a:solidFill>
                          <a:latin typeface="Calibri"/>
                        </a:defRPr>
                      </a:lvl8pPr>
                      <a:lvl9pPr marL="4031772" algn="l" defTabSz="1007943" rtl="0" eaLnBrk="1" latinLnBrk="0" hangingPunct="1">
                        <a:defRPr kumimoji="1" sz="1984" b="1" kern="1200">
                          <a:solidFill>
                            <a:schemeClr val="dk1"/>
                          </a:solidFill>
                          <a:latin typeface="Calibri"/>
                        </a:defRPr>
                      </a:lvl9pPr>
                    </a:lstStyle>
                    <a:p>
                      <a:pPr algn="ctr"/>
                      <a:r>
                        <a:rPr kumimoji="1" lang="ja-JP" altLang="en-US" sz="1200" b="0" dirty="0" smtClean="0">
                          <a:solidFill>
                            <a:srgbClr val="464038"/>
                          </a:solidFill>
                          <a:latin typeface="游ゴシック" panose="020B0400000000000000" pitchFamily="50" charset="-128"/>
                          <a:ea typeface="游ゴシック" panose="020B0400000000000000" pitchFamily="50" charset="-128"/>
                        </a:rPr>
                        <a:t>資格</a:t>
                      </a:r>
                      <a:endParaRPr kumimoji="1" lang="ja-JP" altLang="en-US" sz="1200" b="0" dirty="0">
                        <a:solidFill>
                          <a:srgbClr val="464038"/>
                        </a:solidFill>
                        <a:latin typeface="游ゴシック" panose="020B0400000000000000" pitchFamily="50" charset="-128"/>
                        <a:ea typeface="游ゴシック" panose="020B0400000000000000" pitchFamily="50" charset="-128"/>
                      </a:endParaRPr>
                    </a:p>
                  </a:txBody>
                  <a:tcPr marL="91441" marR="91441" marT="45719" marB="45719" anchor="ctr">
                    <a:lnL w="12700" cmpd="sng">
                      <a:solidFill>
                        <a:srgbClr val="FF8021"/>
                      </a:solidFill>
                    </a:lnL>
                    <a:lnR w="12700" cmpd="sng">
                      <a:solidFill>
                        <a:srgbClr val="FF8021"/>
                      </a:solidFill>
                    </a:lnR>
                    <a:lnT w="12700" cmpd="sng">
                      <a:solidFill>
                        <a:srgbClr val="FF8021"/>
                      </a:solidFill>
                    </a:lnT>
                    <a:lnB w="12700" cmpd="sng">
                      <a:solidFill>
                        <a:srgbClr val="FF8021"/>
                      </a:solidFill>
                    </a:lnB>
                    <a:lnTlToBr w="12700" cmpd="sng">
                      <a:noFill/>
                      <a:prstDash val="solid"/>
                    </a:lnTlToBr>
                    <a:lnBlToTr w="12700" cmpd="sng">
                      <a:noFill/>
                      <a:prstDash val="solid"/>
                    </a:lnBlToTr>
                    <a:solidFill>
                      <a:sysClr val="window" lastClr="FFFFFF"/>
                    </a:solidFill>
                  </a:tcPr>
                </a:tc>
                <a:tc>
                  <a:txBody>
                    <a:bodyPr/>
                    <a:lstStyle>
                      <a:lvl1pPr marL="0" algn="l" defTabSz="1007943" rtl="0" eaLnBrk="1" latinLnBrk="0" hangingPunct="1">
                        <a:defRPr kumimoji="1" sz="1984" b="1" kern="1200">
                          <a:solidFill>
                            <a:schemeClr val="dk1"/>
                          </a:solidFill>
                          <a:latin typeface="Calibri"/>
                        </a:defRPr>
                      </a:lvl1pPr>
                      <a:lvl2pPr marL="503972" algn="l" defTabSz="1007943" rtl="0" eaLnBrk="1" latinLnBrk="0" hangingPunct="1">
                        <a:defRPr kumimoji="1" sz="1984" b="1" kern="1200">
                          <a:solidFill>
                            <a:schemeClr val="dk1"/>
                          </a:solidFill>
                          <a:latin typeface="Calibri"/>
                        </a:defRPr>
                      </a:lvl2pPr>
                      <a:lvl3pPr marL="1007943" algn="l" defTabSz="1007943" rtl="0" eaLnBrk="1" latinLnBrk="0" hangingPunct="1">
                        <a:defRPr kumimoji="1" sz="1984" b="1" kern="1200">
                          <a:solidFill>
                            <a:schemeClr val="dk1"/>
                          </a:solidFill>
                          <a:latin typeface="Calibri"/>
                        </a:defRPr>
                      </a:lvl3pPr>
                      <a:lvl4pPr marL="1511915" algn="l" defTabSz="1007943" rtl="0" eaLnBrk="1" latinLnBrk="0" hangingPunct="1">
                        <a:defRPr kumimoji="1" sz="1984" b="1" kern="1200">
                          <a:solidFill>
                            <a:schemeClr val="dk1"/>
                          </a:solidFill>
                          <a:latin typeface="Calibri"/>
                        </a:defRPr>
                      </a:lvl4pPr>
                      <a:lvl5pPr marL="2015886" algn="l" defTabSz="1007943" rtl="0" eaLnBrk="1" latinLnBrk="0" hangingPunct="1">
                        <a:defRPr kumimoji="1" sz="1984" b="1" kern="1200">
                          <a:solidFill>
                            <a:schemeClr val="dk1"/>
                          </a:solidFill>
                          <a:latin typeface="Calibri"/>
                        </a:defRPr>
                      </a:lvl5pPr>
                      <a:lvl6pPr marL="2519858" algn="l" defTabSz="1007943" rtl="0" eaLnBrk="1" latinLnBrk="0" hangingPunct="1">
                        <a:defRPr kumimoji="1" sz="1984" b="1" kern="1200">
                          <a:solidFill>
                            <a:schemeClr val="dk1"/>
                          </a:solidFill>
                          <a:latin typeface="Calibri"/>
                        </a:defRPr>
                      </a:lvl6pPr>
                      <a:lvl7pPr marL="3023829" algn="l" defTabSz="1007943" rtl="0" eaLnBrk="1" latinLnBrk="0" hangingPunct="1">
                        <a:defRPr kumimoji="1" sz="1984" b="1" kern="1200">
                          <a:solidFill>
                            <a:schemeClr val="dk1"/>
                          </a:solidFill>
                          <a:latin typeface="Calibri"/>
                        </a:defRPr>
                      </a:lvl7pPr>
                      <a:lvl8pPr marL="3527801" algn="l" defTabSz="1007943" rtl="0" eaLnBrk="1" latinLnBrk="0" hangingPunct="1">
                        <a:defRPr kumimoji="1" sz="1984" b="1" kern="1200">
                          <a:solidFill>
                            <a:schemeClr val="dk1"/>
                          </a:solidFill>
                          <a:latin typeface="Calibri"/>
                        </a:defRPr>
                      </a:lvl8pPr>
                      <a:lvl9pPr marL="4031772" algn="l" defTabSz="1007943" rtl="0" eaLnBrk="1" latinLnBrk="0" hangingPunct="1">
                        <a:defRPr kumimoji="1" sz="1984" b="1" kern="1200">
                          <a:solidFill>
                            <a:schemeClr val="dk1"/>
                          </a:solidFill>
                          <a:latin typeface="Calibri"/>
                        </a:defRPr>
                      </a:lvl9pPr>
                    </a:lstStyle>
                    <a:p>
                      <a:pPr algn="ctr"/>
                      <a:r>
                        <a:rPr kumimoji="1" lang="ja-JP" altLang="en-US" sz="1100" b="0" dirty="0" smtClean="0">
                          <a:solidFill>
                            <a:srgbClr val="464038"/>
                          </a:solidFill>
                          <a:latin typeface="游ゴシック" panose="020B0400000000000000" pitchFamily="50" charset="-128"/>
                          <a:ea typeface="游ゴシック" panose="020B0400000000000000" pitchFamily="50" charset="-128"/>
                        </a:rPr>
                        <a:t>保育士等の基礎資格 ＋ 一定の研修受講</a:t>
                      </a:r>
                      <a:endParaRPr kumimoji="1" lang="ja-JP" altLang="en-US" sz="1100" b="0" dirty="0">
                        <a:solidFill>
                          <a:srgbClr val="464038"/>
                        </a:solidFill>
                        <a:latin typeface="游ゴシック" panose="020B0400000000000000" pitchFamily="50" charset="-128"/>
                        <a:ea typeface="游ゴシック" panose="020B0400000000000000" pitchFamily="50" charset="-128"/>
                      </a:endParaRPr>
                    </a:p>
                  </a:txBody>
                  <a:tcPr marL="91441" marR="91441" marT="45719" marB="45719" anchor="ctr">
                    <a:lnL w="12700" cmpd="sng">
                      <a:solidFill>
                        <a:srgbClr val="FF8021"/>
                      </a:solidFill>
                    </a:lnL>
                    <a:lnR w="12700" cmpd="sng">
                      <a:solidFill>
                        <a:srgbClr val="FF8021"/>
                      </a:solidFill>
                    </a:lnR>
                    <a:lnT w="12700" cmpd="sng">
                      <a:solidFill>
                        <a:srgbClr val="FF8021"/>
                      </a:solidFill>
                    </a:lnT>
                    <a:lnB w="12700" cmpd="sng">
                      <a:solidFill>
                        <a:srgbClr val="FF8021"/>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00366006"/>
                  </a:ext>
                </a:extLst>
              </a:tr>
              <a:tr h="352828">
                <a:tc>
                  <a:txBody>
                    <a:bodyPr/>
                    <a:lstStyle>
                      <a:lvl1pPr marL="0" algn="l" defTabSz="1007943" rtl="0" eaLnBrk="1" latinLnBrk="0" hangingPunct="1">
                        <a:defRPr kumimoji="1" sz="1984" kern="1200">
                          <a:solidFill>
                            <a:schemeClr val="dk1"/>
                          </a:solidFill>
                          <a:latin typeface="Calibri"/>
                        </a:defRPr>
                      </a:lvl1pPr>
                      <a:lvl2pPr marL="503972" algn="l" defTabSz="1007943" rtl="0" eaLnBrk="1" latinLnBrk="0" hangingPunct="1">
                        <a:defRPr kumimoji="1" sz="1984" kern="1200">
                          <a:solidFill>
                            <a:schemeClr val="dk1"/>
                          </a:solidFill>
                          <a:latin typeface="Calibri"/>
                        </a:defRPr>
                      </a:lvl2pPr>
                      <a:lvl3pPr marL="1007943" algn="l" defTabSz="1007943" rtl="0" eaLnBrk="1" latinLnBrk="0" hangingPunct="1">
                        <a:defRPr kumimoji="1" sz="1984" kern="1200">
                          <a:solidFill>
                            <a:schemeClr val="dk1"/>
                          </a:solidFill>
                          <a:latin typeface="Calibri"/>
                        </a:defRPr>
                      </a:lvl3pPr>
                      <a:lvl4pPr marL="1511915" algn="l" defTabSz="1007943" rtl="0" eaLnBrk="1" latinLnBrk="0" hangingPunct="1">
                        <a:defRPr kumimoji="1" sz="1984" kern="1200">
                          <a:solidFill>
                            <a:schemeClr val="dk1"/>
                          </a:solidFill>
                          <a:latin typeface="Calibri"/>
                        </a:defRPr>
                      </a:lvl4pPr>
                      <a:lvl5pPr marL="2015886" algn="l" defTabSz="1007943" rtl="0" eaLnBrk="1" latinLnBrk="0" hangingPunct="1">
                        <a:defRPr kumimoji="1" sz="1984" kern="1200">
                          <a:solidFill>
                            <a:schemeClr val="dk1"/>
                          </a:solidFill>
                          <a:latin typeface="Calibri"/>
                        </a:defRPr>
                      </a:lvl5pPr>
                      <a:lvl6pPr marL="2519858" algn="l" defTabSz="1007943" rtl="0" eaLnBrk="1" latinLnBrk="0" hangingPunct="1">
                        <a:defRPr kumimoji="1" sz="1984" kern="1200">
                          <a:solidFill>
                            <a:schemeClr val="dk1"/>
                          </a:solidFill>
                          <a:latin typeface="Calibri"/>
                        </a:defRPr>
                      </a:lvl6pPr>
                      <a:lvl7pPr marL="3023829" algn="l" defTabSz="1007943" rtl="0" eaLnBrk="1" latinLnBrk="0" hangingPunct="1">
                        <a:defRPr kumimoji="1" sz="1984" kern="1200">
                          <a:solidFill>
                            <a:schemeClr val="dk1"/>
                          </a:solidFill>
                          <a:latin typeface="Calibri"/>
                        </a:defRPr>
                      </a:lvl7pPr>
                      <a:lvl8pPr marL="3527801" algn="l" defTabSz="1007943" rtl="0" eaLnBrk="1" latinLnBrk="0" hangingPunct="1">
                        <a:defRPr kumimoji="1" sz="1984" kern="1200">
                          <a:solidFill>
                            <a:schemeClr val="dk1"/>
                          </a:solidFill>
                          <a:latin typeface="Calibri"/>
                        </a:defRPr>
                      </a:lvl8pPr>
                      <a:lvl9pPr marL="4031772" algn="l" defTabSz="1007943" rtl="0" eaLnBrk="1" latinLnBrk="0" hangingPunct="1">
                        <a:defRPr kumimoji="1" sz="1984" kern="1200">
                          <a:solidFill>
                            <a:schemeClr val="dk1"/>
                          </a:solidFill>
                          <a:latin typeface="Calibri"/>
                        </a:defRPr>
                      </a:lvl9pPr>
                    </a:lstStyle>
                    <a:p>
                      <a:pPr algn="ctr"/>
                      <a:r>
                        <a:rPr kumimoji="1" lang="ja-JP" altLang="en-US" sz="1200" b="0" dirty="0" smtClean="0">
                          <a:solidFill>
                            <a:srgbClr val="464038"/>
                          </a:solidFill>
                          <a:latin typeface="游ゴシック" panose="020B0400000000000000" pitchFamily="50" charset="-128"/>
                          <a:ea typeface="游ゴシック" panose="020B0400000000000000" pitchFamily="50" charset="-128"/>
                        </a:rPr>
                        <a:t>員数</a:t>
                      </a:r>
                      <a:endParaRPr kumimoji="1" lang="ja-JP" altLang="en-US" sz="1200" b="0" dirty="0">
                        <a:solidFill>
                          <a:srgbClr val="464038"/>
                        </a:solidFill>
                        <a:latin typeface="游ゴシック" panose="020B0400000000000000" pitchFamily="50" charset="-128"/>
                        <a:ea typeface="游ゴシック" panose="020B0400000000000000" pitchFamily="50" charset="-128"/>
                      </a:endParaRPr>
                    </a:p>
                  </a:txBody>
                  <a:tcPr marL="91441" marR="91441" marT="45719" marB="45719" anchor="ctr">
                    <a:lnL w="12700" cmpd="sng">
                      <a:solidFill>
                        <a:srgbClr val="FF8021"/>
                      </a:solidFill>
                    </a:lnL>
                    <a:lnR w="12700" cmpd="sng">
                      <a:solidFill>
                        <a:srgbClr val="FF8021"/>
                      </a:solidFill>
                    </a:lnR>
                    <a:lnT w="12700" cmpd="sng">
                      <a:solidFill>
                        <a:srgbClr val="FF8021"/>
                      </a:solidFill>
                    </a:lnT>
                    <a:lnB w="12700" cmpd="sng">
                      <a:solidFill>
                        <a:srgbClr val="FF8021"/>
                      </a:solidFill>
                    </a:lnB>
                    <a:lnTlToBr w="12700" cmpd="sng">
                      <a:noFill/>
                      <a:prstDash val="solid"/>
                    </a:lnTlToBr>
                    <a:lnBlToTr w="12700" cmpd="sng">
                      <a:noFill/>
                      <a:prstDash val="solid"/>
                    </a:lnBlToTr>
                    <a:solidFill>
                      <a:sysClr val="window" lastClr="FFFFFF"/>
                    </a:solidFill>
                  </a:tcPr>
                </a:tc>
                <a:tc>
                  <a:txBody>
                    <a:bodyPr/>
                    <a:lstStyle>
                      <a:lvl1pPr marL="0" algn="l" defTabSz="1007943" rtl="0" eaLnBrk="1" latinLnBrk="0" hangingPunct="1">
                        <a:defRPr kumimoji="1" sz="1984" kern="1200">
                          <a:solidFill>
                            <a:schemeClr val="dk1"/>
                          </a:solidFill>
                          <a:latin typeface="Calibri"/>
                        </a:defRPr>
                      </a:lvl1pPr>
                      <a:lvl2pPr marL="503972" algn="l" defTabSz="1007943" rtl="0" eaLnBrk="1" latinLnBrk="0" hangingPunct="1">
                        <a:defRPr kumimoji="1" sz="1984" kern="1200">
                          <a:solidFill>
                            <a:schemeClr val="dk1"/>
                          </a:solidFill>
                          <a:latin typeface="Calibri"/>
                        </a:defRPr>
                      </a:lvl2pPr>
                      <a:lvl3pPr marL="1007943" algn="l" defTabSz="1007943" rtl="0" eaLnBrk="1" latinLnBrk="0" hangingPunct="1">
                        <a:defRPr kumimoji="1" sz="1984" kern="1200">
                          <a:solidFill>
                            <a:schemeClr val="dk1"/>
                          </a:solidFill>
                          <a:latin typeface="Calibri"/>
                        </a:defRPr>
                      </a:lvl3pPr>
                      <a:lvl4pPr marL="1511915" algn="l" defTabSz="1007943" rtl="0" eaLnBrk="1" latinLnBrk="0" hangingPunct="1">
                        <a:defRPr kumimoji="1" sz="1984" kern="1200">
                          <a:solidFill>
                            <a:schemeClr val="dk1"/>
                          </a:solidFill>
                          <a:latin typeface="Calibri"/>
                        </a:defRPr>
                      </a:lvl4pPr>
                      <a:lvl5pPr marL="2015886" algn="l" defTabSz="1007943" rtl="0" eaLnBrk="1" latinLnBrk="0" hangingPunct="1">
                        <a:defRPr kumimoji="1" sz="1984" kern="1200">
                          <a:solidFill>
                            <a:schemeClr val="dk1"/>
                          </a:solidFill>
                          <a:latin typeface="Calibri"/>
                        </a:defRPr>
                      </a:lvl5pPr>
                      <a:lvl6pPr marL="2519858" algn="l" defTabSz="1007943" rtl="0" eaLnBrk="1" latinLnBrk="0" hangingPunct="1">
                        <a:defRPr kumimoji="1" sz="1984" kern="1200">
                          <a:solidFill>
                            <a:schemeClr val="dk1"/>
                          </a:solidFill>
                          <a:latin typeface="Calibri"/>
                        </a:defRPr>
                      </a:lvl6pPr>
                      <a:lvl7pPr marL="3023829" algn="l" defTabSz="1007943" rtl="0" eaLnBrk="1" latinLnBrk="0" hangingPunct="1">
                        <a:defRPr kumimoji="1" sz="1984" kern="1200">
                          <a:solidFill>
                            <a:schemeClr val="dk1"/>
                          </a:solidFill>
                          <a:latin typeface="Calibri"/>
                        </a:defRPr>
                      </a:lvl7pPr>
                      <a:lvl8pPr marL="3527801" algn="l" defTabSz="1007943" rtl="0" eaLnBrk="1" latinLnBrk="0" hangingPunct="1">
                        <a:defRPr kumimoji="1" sz="1984" kern="1200">
                          <a:solidFill>
                            <a:schemeClr val="dk1"/>
                          </a:solidFill>
                          <a:latin typeface="Calibri"/>
                        </a:defRPr>
                      </a:lvl8pPr>
                      <a:lvl9pPr marL="4031772" algn="l" defTabSz="1007943" rtl="0" eaLnBrk="1" latinLnBrk="0" hangingPunct="1">
                        <a:defRPr kumimoji="1" sz="1984" kern="1200">
                          <a:solidFill>
                            <a:schemeClr val="dk1"/>
                          </a:solidFill>
                          <a:latin typeface="Calibri"/>
                        </a:defRPr>
                      </a:lvl9pPr>
                    </a:lstStyle>
                    <a:p>
                      <a:pPr algn="ctr"/>
                      <a:r>
                        <a:rPr kumimoji="1" lang="ja-JP" altLang="en-US" sz="1100" b="0" dirty="0" smtClean="0">
                          <a:solidFill>
                            <a:srgbClr val="464038"/>
                          </a:solidFill>
                          <a:latin typeface="游ゴシック" panose="020B0400000000000000" pitchFamily="50" charset="-128"/>
                          <a:ea typeface="游ゴシック" panose="020B0400000000000000" pitchFamily="50" charset="-128"/>
                        </a:rPr>
                        <a:t>支援の単位（概ね</a:t>
                      </a:r>
                      <a:r>
                        <a:rPr kumimoji="1" lang="en-US" altLang="ja-JP" sz="1100" b="0" dirty="0" smtClean="0">
                          <a:solidFill>
                            <a:srgbClr val="464038"/>
                          </a:solidFill>
                          <a:latin typeface="游ゴシック" panose="020B0400000000000000" pitchFamily="50" charset="-128"/>
                          <a:ea typeface="游ゴシック" panose="020B0400000000000000" pitchFamily="50" charset="-128"/>
                        </a:rPr>
                        <a:t>40</a:t>
                      </a:r>
                      <a:r>
                        <a:rPr kumimoji="1" lang="ja-JP" altLang="en-US" sz="1100" b="0" dirty="0" smtClean="0">
                          <a:solidFill>
                            <a:srgbClr val="464038"/>
                          </a:solidFill>
                          <a:latin typeface="游ゴシック" panose="020B0400000000000000" pitchFamily="50" charset="-128"/>
                          <a:ea typeface="游ゴシック" panose="020B0400000000000000" pitchFamily="50" charset="-128"/>
                        </a:rPr>
                        <a:t>人以下）ごとに２人以上</a:t>
                      </a:r>
                      <a:endParaRPr kumimoji="1" lang="ja-JP" altLang="en-US" sz="1100" b="0" dirty="0">
                        <a:solidFill>
                          <a:srgbClr val="464038"/>
                        </a:solidFill>
                        <a:latin typeface="游ゴシック" panose="020B0400000000000000" pitchFamily="50" charset="-128"/>
                        <a:ea typeface="游ゴシック" panose="020B0400000000000000" pitchFamily="50" charset="-128"/>
                      </a:endParaRPr>
                    </a:p>
                  </a:txBody>
                  <a:tcPr marL="91441" marR="91441" marT="45719" marB="45719" anchor="ctr">
                    <a:lnL w="12700" cmpd="sng">
                      <a:solidFill>
                        <a:srgbClr val="FF8021"/>
                      </a:solidFill>
                    </a:lnL>
                    <a:lnR w="12700" cmpd="sng">
                      <a:solidFill>
                        <a:srgbClr val="FF8021"/>
                      </a:solidFill>
                    </a:lnR>
                    <a:lnT w="12700" cmpd="sng">
                      <a:solidFill>
                        <a:srgbClr val="FF8021"/>
                      </a:solidFill>
                    </a:lnT>
                    <a:lnB w="12700" cmpd="sng">
                      <a:solidFill>
                        <a:srgbClr val="FF8021"/>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795917565"/>
                  </a:ext>
                </a:extLst>
              </a:tr>
            </a:tbl>
          </a:graphicData>
        </a:graphic>
      </p:graphicFrame>
      <p:pic>
        <p:nvPicPr>
          <p:cNvPr id="31" name="図 30"/>
          <p:cNvPicPr>
            <a:picLocks noChangeAspect="1"/>
          </p:cNvPicPr>
          <p:nvPr/>
        </p:nvPicPr>
        <p:blipFill>
          <a:blip r:embed="rId2"/>
          <a:stretch>
            <a:fillRect/>
          </a:stretch>
        </p:blipFill>
        <p:spPr>
          <a:xfrm>
            <a:off x="814715" y="5521033"/>
            <a:ext cx="883920" cy="792480"/>
          </a:xfrm>
          <a:prstGeom prst="rect">
            <a:avLst/>
          </a:prstGeom>
        </p:spPr>
      </p:pic>
      <p:sp>
        <p:nvSpPr>
          <p:cNvPr id="79" name="テキスト ボックス 78"/>
          <p:cNvSpPr txBox="1"/>
          <p:nvPr/>
        </p:nvSpPr>
        <p:spPr>
          <a:xfrm>
            <a:off x="1518433" y="5656073"/>
            <a:ext cx="3639992" cy="584775"/>
          </a:xfrm>
          <a:prstGeom prst="rect">
            <a:avLst/>
          </a:prstGeom>
          <a:noFill/>
          <a:ln w="19050">
            <a:noFill/>
            <a:prstDash val="sysDash"/>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国の基準を十分参照した上で、</a:t>
            </a:r>
            <a:endParaRPr kumimoji="1" lang="en-US" altLang="ja-JP" sz="160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地域の実情に合った基準を定められる</a:t>
            </a:r>
            <a:endParaRPr kumimoji="1" lang="ja-JP" altLang="en-US" sz="160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endParaRPr>
          </a:p>
        </p:txBody>
      </p:sp>
      <p:pic>
        <p:nvPicPr>
          <p:cNvPr id="36" name="図 35"/>
          <p:cNvPicPr>
            <a:picLocks noChangeAspect="1"/>
          </p:cNvPicPr>
          <p:nvPr/>
        </p:nvPicPr>
        <p:blipFill>
          <a:blip r:embed="rId3"/>
          <a:stretch>
            <a:fillRect/>
          </a:stretch>
        </p:blipFill>
        <p:spPr>
          <a:xfrm>
            <a:off x="9235341" y="2505234"/>
            <a:ext cx="815340" cy="1242060"/>
          </a:xfrm>
          <a:prstGeom prst="rect">
            <a:avLst/>
          </a:prstGeom>
        </p:spPr>
      </p:pic>
      <p:pic>
        <p:nvPicPr>
          <p:cNvPr id="82" name="図 81"/>
          <p:cNvPicPr>
            <a:picLocks noChangeAspect="1"/>
          </p:cNvPicPr>
          <p:nvPr/>
        </p:nvPicPr>
        <p:blipFill>
          <a:blip r:embed="rId4"/>
          <a:stretch>
            <a:fillRect/>
          </a:stretch>
        </p:blipFill>
        <p:spPr>
          <a:xfrm>
            <a:off x="9578497" y="7069399"/>
            <a:ext cx="480214" cy="465438"/>
          </a:xfrm>
          <a:prstGeom prst="rect">
            <a:avLst/>
          </a:prstGeom>
        </p:spPr>
      </p:pic>
      <p:pic>
        <p:nvPicPr>
          <p:cNvPr id="83" name="図 82"/>
          <p:cNvPicPr>
            <a:picLocks noChangeAspect="1"/>
          </p:cNvPicPr>
          <p:nvPr/>
        </p:nvPicPr>
        <p:blipFill>
          <a:blip r:embed="rId5"/>
          <a:stretch>
            <a:fillRect/>
          </a:stretch>
        </p:blipFill>
        <p:spPr>
          <a:xfrm>
            <a:off x="8621080" y="7069541"/>
            <a:ext cx="473927" cy="466636"/>
          </a:xfrm>
          <a:prstGeom prst="rect">
            <a:avLst/>
          </a:prstGeom>
        </p:spPr>
      </p:pic>
    </p:spTree>
    <p:extLst>
      <p:ext uri="{BB962C8B-B14F-4D97-AF65-F5344CB8AC3E}">
        <p14:creationId xmlns:p14="http://schemas.microsoft.com/office/powerpoint/2010/main" val="370780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 y="0"/>
            <a:ext cx="10691810" cy="7559675"/>
          </a:xfrm>
          <a:prstGeom prst="rect">
            <a:avLst/>
          </a:prstGeom>
          <a:solidFill>
            <a:srgbClr val="ACC7D0"/>
          </a:solidFill>
          <a:ln>
            <a:solidFill>
              <a:srgbClr val="ACC7D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 name="角丸四角形 2"/>
          <p:cNvSpPr/>
          <p:nvPr/>
        </p:nvSpPr>
        <p:spPr>
          <a:xfrm>
            <a:off x="99380" y="338512"/>
            <a:ext cx="10493053" cy="6527769"/>
          </a:xfrm>
          <a:prstGeom prst="roundRect">
            <a:avLst>
              <a:gd name="adj" fmla="val 1796"/>
            </a:avLst>
          </a:prstGeom>
          <a:solidFill>
            <a:schemeClr val="bg1"/>
          </a:solid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sp>
        <p:nvSpPr>
          <p:cNvPr id="4" name="テキスト ボックス 3"/>
          <p:cNvSpPr txBox="1"/>
          <p:nvPr/>
        </p:nvSpPr>
        <p:spPr>
          <a:xfrm>
            <a:off x="221978" y="1457146"/>
            <a:ext cx="10175124" cy="2564481"/>
          </a:xfrm>
          <a:prstGeom prst="rect">
            <a:avLst/>
          </a:prstGeom>
          <a:solidFill>
            <a:schemeClr val="bg1"/>
          </a:solidFill>
          <a:ln>
            <a:solidFill>
              <a:srgbClr val="464038"/>
            </a:solidFill>
            <a:prstDash val="sysDash"/>
          </a:ln>
        </p:spPr>
        <p:txBody>
          <a:bodyPr wrap="square" rIns="38856" rtlCol="0" anchor="t" anchorCtr="0">
            <a:noAutofit/>
          </a:bodyPr>
          <a:lstStyle/>
          <a:p>
            <a:pPr defTabSz="1125573">
              <a:defRPr/>
            </a:pPr>
            <a:endParaRPr kumimoji="1" lang="ja-JP" altLang="en-US" sz="1295" dirty="0">
              <a:solidFill>
                <a:srgbClr val="000000"/>
              </a:solidFill>
              <a:latin typeface="+mn-ea"/>
            </a:endParaRPr>
          </a:p>
        </p:txBody>
      </p:sp>
      <p:cxnSp>
        <p:nvCxnSpPr>
          <p:cNvPr id="5" name="直線コネクタ 4"/>
          <p:cNvCxnSpPr/>
          <p:nvPr/>
        </p:nvCxnSpPr>
        <p:spPr>
          <a:xfrm>
            <a:off x="611731" y="1457146"/>
            <a:ext cx="0" cy="2564481"/>
          </a:xfrm>
          <a:prstGeom prst="line">
            <a:avLst/>
          </a:prstGeom>
          <a:noFill/>
          <a:ln>
            <a:solidFill>
              <a:srgbClr val="464038"/>
            </a:solidFill>
            <a:prstDash val="sysDash"/>
          </a:ln>
        </p:spPr>
        <p:style>
          <a:lnRef idx="1">
            <a:schemeClr val="accent1"/>
          </a:lnRef>
          <a:fillRef idx="0">
            <a:schemeClr val="accent1"/>
          </a:fillRef>
          <a:effectRef idx="0">
            <a:schemeClr val="accent1"/>
          </a:effectRef>
          <a:fontRef idx="minor">
            <a:schemeClr val="tx1"/>
          </a:fontRef>
        </p:style>
      </p:cxnSp>
      <p:sp>
        <p:nvSpPr>
          <p:cNvPr id="6" name="右矢印 5"/>
          <p:cNvSpPr/>
          <p:nvPr/>
        </p:nvSpPr>
        <p:spPr>
          <a:xfrm>
            <a:off x="4918561" y="2310421"/>
            <a:ext cx="514938" cy="776115"/>
          </a:xfrm>
          <a:prstGeom prst="rightArrow">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079" dirty="0">
              <a:solidFill>
                <a:prstClr val="black"/>
              </a:solidFill>
              <a:latin typeface="+mn-ea"/>
            </a:endParaRPr>
          </a:p>
        </p:txBody>
      </p:sp>
      <p:sp>
        <p:nvSpPr>
          <p:cNvPr id="7" name="角丸四角形 6"/>
          <p:cNvSpPr/>
          <p:nvPr/>
        </p:nvSpPr>
        <p:spPr>
          <a:xfrm>
            <a:off x="786081" y="1621438"/>
            <a:ext cx="4855223" cy="2253635"/>
          </a:xfrm>
          <a:prstGeom prst="roundRect">
            <a:avLst>
              <a:gd name="adj" fmla="val 9935"/>
            </a:avLst>
          </a:prstGeom>
          <a:no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88473" indent="-188473" defTabSz="986912">
              <a:defRPr/>
            </a:pPr>
            <a:endParaRPr kumimoji="1" lang="en-US" altLang="ja-JP" sz="863" spc="-108" dirty="0">
              <a:solidFill>
                <a:prstClr val="black"/>
              </a:solidFill>
              <a:latin typeface="+mn-ea"/>
            </a:endParaRPr>
          </a:p>
        </p:txBody>
      </p:sp>
      <p:sp>
        <p:nvSpPr>
          <p:cNvPr id="8" name="角丸四角形 7"/>
          <p:cNvSpPr/>
          <p:nvPr/>
        </p:nvSpPr>
        <p:spPr>
          <a:xfrm>
            <a:off x="5832185" y="1603211"/>
            <a:ext cx="4468413" cy="2262925"/>
          </a:xfrm>
          <a:prstGeom prst="roundRect">
            <a:avLst>
              <a:gd name="adj" fmla="val 11281"/>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511" dirty="0">
              <a:solidFill>
                <a:prstClr val="black"/>
              </a:solidFill>
              <a:latin typeface="+mn-ea"/>
            </a:endParaRPr>
          </a:p>
        </p:txBody>
      </p:sp>
      <p:pic>
        <p:nvPicPr>
          <p:cNvPr id="9" name="図 8"/>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9719295" y="2899954"/>
            <a:ext cx="604100" cy="1098056"/>
          </a:xfrm>
          <a:prstGeom prst="rect">
            <a:avLst/>
          </a:prstGeom>
          <a:noFill/>
        </p:spPr>
      </p:pic>
      <p:sp>
        <p:nvSpPr>
          <p:cNvPr id="10" name="テキスト ボックス 9"/>
          <p:cNvSpPr txBox="1"/>
          <p:nvPr/>
        </p:nvSpPr>
        <p:spPr>
          <a:xfrm>
            <a:off x="215892" y="4141926"/>
            <a:ext cx="10176816" cy="2564481"/>
          </a:xfrm>
          <a:prstGeom prst="rect">
            <a:avLst/>
          </a:prstGeom>
          <a:noFill/>
          <a:ln w="9525">
            <a:solidFill>
              <a:srgbClr val="464038"/>
            </a:solidFill>
            <a:prstDash val="sysDash"/>
          </a:ln>
        </p:spPr>
        <p:txBody>
          <a:bodyPr wrap="square" rIns="38856" rtlCol="0" anchor="t" anchorCtr="0">
            <a:noAutofit/>
          </a:bodyPr>
          <a:lstStyle/>
          <a:p>
            <a:pPr marL="191900" indent="-191900" algn="ctr" defTabSz="986912">
              <a:defRPr/>
            </a:pPr>
            <a:r>
              <a:rPr kumimoji="1" lang="ja-JP" altLang="en-US" sz="2159" dirty="0">
                <a:solidFill>
                  <a:prstClr val="black"/>
                </a:solidFill>
                <a:latin typeface="+mn-ea"/>
              </a:rPr>
              <a:t>　</a:t>
            </a:r>
            <a:r>
              <a:rPr kumimoji="1" lang="ja-JP" altLang="en-US" sz="1727" dirty="0">
                <a:solidFill>
                  <a:prstClr val="black"/>
                </a:solidFill>
                <a:latin typeface="+mn-ea"/>
              </a:rPr>
              <a:t>　</a:t>
            </a:r>
            <a:endParaRPr kumimoji="1" lang="en-US" altLang="ja-JP" sz="1727" dirty="0">
              <a:solidFill>
                <a:prstClr val="black"/>
              </a:solidFill>
              <a:latin typeface="+mn-ea"/>
            </a:endParaRPr>
          </a:p>
          <a:p>
            <a:pPr marL="191900" indent="-191900" algn="ctr" defTabSz="986912">
              <a:defRPr/>
            </a:pPr>
            <a:endParaRPr kumimoji="1" lang="en-US" altLang="ja-JP" sz="1727" dirty="0">
              <a:solidFill>
                <a:prstClr val="black"/>
              </a:solidFill>
              <a:latin typeface="+mn-ea"/>
            </a:endParaRPr>
          </a:p>
        </p:txBody>
      </p:sp>
      <p:cxnSp>
        <p:nvCxnSpPr>
          <p:cNvPr id="11" name="直線コネクタ 10"/>
          <p:cNvCxnSpPr/>
          <p:nvPr/>
        </p:nvCxnSpPr>
        <p:spPr>
          <a:xfrm>
            <a:off x="611731" y="4151713"/>
            <a:ext cx="0" cy="2564481"/>
          </a:xfrm>
          <a:prstGeom prst="line">
            <a:avLst/>
          </a:prstGeom>
          <a:noFill/>
          <a:ln w="9525">
            <a:solidFill>
              <a:srgbClr val="464038"/>
            </a:solidFill>
            <a:prstDash val="sysDash"/>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786080" y="4286053"/>
            <a:ext cx="4850827" cy="2253635"/>
          </a:xfrm>
          <a:prstGeom prst="roundRect">
            <a:avLst>
              <a:gd name="adj" fmla="val 9335"/>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endParaRPr kumimoji="1" lang="en-US" altLang="ja-JP" sz="1727" b="1" u="sng" dirty="0">
              <a:solidFill>
                <a:prstClr val="black"/>
              </a:solidFill>
              <a:latin typeface="+mn-ea"/>
            </a:endParaRPr>
          </a:p>
        </p:txBody>
      </p:sp>
      <p:sp>
        <p:nvSpPr>
          <p:cNvPr id="13" name="角丸四角形 12"/>
          <p:cNvSpPr/>
          <p:nvPr/>
        </p:nvSpPr>
        <p:spPr>
          <a:xfrm>
            <a:off x="5832185" y="4286053"/>
            <a:ext cx="4465042" cy="2251617"/>
          </a:xfrm>
          <a:prstGeom prst="roundRect">
            <a:avLst>
              <a:gd name="adj" fmla="val 8113"/>
            </a:avLst>
          </a:prstGeom>
          <a:solidFill>
            <a:schemeClr val="bg1"/>
          </a:solidFill>
          <a:ln w="1270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defTabSz="986912">
              <a:defRPr/>
            </a:pPr>
            <a:r>
              <a:rPr kumimoji="1" lang="ja-JP" altLang="en-US" sz="1943" dirty="0">
                <a:solidFill>
                  <a:prstClr val="black"/>
                </a:solidFill>
                <a:latin typeface="+mn-ea"/>
              </a:rPr>
              <a:t> </a:t>
            </a:r>
            <a:endParaRPr kumimoji="1" lang="en-US" altLang="ja-JP" sz="1943" u="sng" dirty="0">
              <a:solidFill>
                <a:prstClr val="black"/>
              </a:solidFill>
              <a:latin typeface="+mn-ea"/>
            </a:endParaRPr>
          </a:p>
        </p:txBody>
      </p:sp>
      <p:sp>
        <p:nvSpPr>
          <p:cNvPr id="14" name="右矢印 13"/>
          <p:cNvSpPr/>
          <p:nvPr/>
        </p:nvSpPr>
        <p:spPr>
          <a:xfrm>
            <a:off x="4905245" y="5137316"/>
            <a:ext cx="514938" cy="776115"/>
          </a:xfrm>
          <a:prstGeom prst="rightArrow">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079" dirty="0">
              <a:solidFill>
                <a:prstClr val="black"/>
              </a:solidFill>
              <a:latin typeface="+mn-ea"/>
            </a:endParaRPr>
          </a:p>
        </p:txBody>
      </p:sp>
      <p:grpSp>
        <p:nvGrpSpPr>
          <p:cNvPr id="16" name="グループ化 15"/>
          <p:cNvGrpSpPr/>
          <p:nvPr/>
        </p:nvGrpSpPr>
        <p:grpSpPr>
          <a:xfrm>
            <a:off x="304800" y="6897826"/>
            <a:ext cx="10014439" cy="542932"/>
            <a:chOff x="30986" y="6345339"/>
            <a:chExt cx="9278411" cy="503028"/>
          </a:xfrm>
          <a:noFill/>
        </p:grpSpPr>
        <p:sp>
          <p:nvSpPr>
            <p:cNvPr id="17" name="テキスト ボックス 16"/>
            <p:cNvSpPr txBox="1"/>
            <p:nvPr/>
          </p:nvSpPr>
          <p:spPr>
            <a:xfrm>
              <a:off x="30986" y="6347561"/>
              <a:ext cx="8864435" cy="500806"/>
            </a:xfrm>
            <a:prstGeom prst="rect">
              <a:avLst/>
            </a:prstGeom>
            <a:grpFill/>
          </p:spPr>
          <p:txBody>
            <a:bodyPr wrap="square" rtlCol="0">
              <a:spAutoFit/>
            </a:bodyPr>
            <a:lstStyle/>
            <a:p>
              <a:r>
                <a:rPr kumimoji="1" lang="ja-JP" altLang="en-US" sz="971" dirty="0">
                  <a:solidFill>
                    <a:srgbClr val="464038"/>
                  </a:solidFill>
                </a:rPr>
                <a:t>　</a:t>
              </a:r>
              <a:r>
                <a:rPr kumimoji="1" lang="en-US" altLang="ja-JP" sz="971" dirty="0">
                  <a:solidFill>
                    <a:srgbClr val="464038"/>
                  </a:solidFill>
                </a:rPr>
                <a:t>『</a:t>
              </a:r>
              <a:r>
                <a:rPr kumimoji="1" lang="ja-JP" altLang="en-US" sz="971" dirty="0">
                  <a:solidFill>
                    <a:srgbClr val="464038"/>
                  </a:solidFill>
                </a:rPr>
                <a:t>提案募集制度</a:t>
              </a:r>
              <a:r>
                <a:rPr kumimoji="1" lang="en-US" altLang="ja-JP" sz="971" dirty="0">
                  <a:solidFill>
                    <a:srgbClr val="464038"/>
                  </a:solidFill>
                </a:rPr>
                <a:t>』</a:t>
              </a:r>
              <a:r>
                <a:rPr kumimoji="1" lang="ja-JP" altLang="en-US" sz="971" dirty="0">
                  <a:solidFill>
                    <a:srgbClr val="464038"/>
                  </a:solidFill>
                </a:rPr>
                <a:t>について、もっと詳しく知りたいと思った方は内閣府</a:t>
              </a:r>
              <a:r>
                <a:rPr kumimoji="1" lang="en-US" altLang="ja-JP" sz="971" dirty="0">
                  <a:solidFill>
                    <a:srgbClr val="464038"/>
                  </a:solidFill>
                </a:rPr>
                <a:t>HP</a:t>
              </a:r>
              <a:r>
                <a:rPr kumimoji="1" lang="ja-JP" altLang="en-US" sz="971" dirty="0">
                  <a:solidFill>
                    <a:srgbClr val="464038"/>
                  </a:solidFill>
                </a:rPr>
                <a:t>で公表されているハンドブック・成果事例集をご覧ください！</a:t>
              </a:r>
              <a:endParaRPr kumimoji="1" lang="en-US" altLang="ja-JP" sz="971" dirty="0">
                <a:solidFill>
                  <a:srgbClr val="464038"/>
                </a:solidFill>
              </a:endParaRPr>
            </a:p>
            <a:p>
              <a:r>
                <a:rPr kumimoji="1" lang="ja-JP" altLang="en-US" sz="971" dirty="0">
                  <a:solidFill>
                    <a:srgbClr val="464038"/>
                  </a:solidFill>
                </a:rPr>
                <a:t>  　 ハンドブック</a:t>
              </a:r>
              <a:r>
                <a:rPr kumimoji="1" lang="en-US" altLang="ja-JP" sz="971" dirty="0">
                  <a:solidFill>
                    <a:srgbClr val="464038"/>
                  </a:solidFill>
                </a:rPr>
                <a:t>URL</a:t>
              </a:r>
              <a:r>
                <a:rPr kumimoji="1" lang="ja-JP" altLang="en-US" sz="971" dirty="0">
                  <a:solidFill>
                    <a:srgbClr val="464038"/>
                  </a:solidFill>
                </a:rPr>
                <a:t>：</a:t>
              </a:r>
              <a:r>
                <a:rPr kumimoji="1" lang="en-US" altLang="ja-JP" sz="971" dirty="0">
                  <a:solidFill>
                    <a:srgbClr val="464038"/>
                  </a:solidFill>
                </a:rPr>
                <a:t>https://www.cao.go.jp/bunken-suishin/teianbosyu/handbook.html</a:t>
              </a:r>
            </a:p>
            <a:p>
              <a:r>
                <a:rPr kumimoji="1" lang="en-US" altLang="ja-JP" sz="971" dirty="0">
                  <a:solidFill>
                    <a:srgbClr val="464038"/>
                  </a:solidFill>
                </a:rPr>
                <a:t>  </a:t>
              </a:r>
              <a:r>
                <a:rPr kumimoji="1" lang="ja-JP" altLang="en-US" sz="971" dirty="0">
                  <a:solidFill>
                    <a:srgbClr val="464038"/>
                  </a:solidFill>
                </a:rPr>
                <a:t>　</a:t>
              </a:r>
              <a:r>
                <a:rPr kumimoji="1" lang="en-US" altLang="ja-JP" sz="971" dirty="0">
                  <a:solidFill>
                    <a:srgbClr val="464038"/>
                  </a:solidFill>
                </a:rPr>
                <a:t> </a:t>
              </a:r>
              <a:r>
                <a:rPr kumimoji="1" lang="ja-JP" altLang="en-US" sz="971" dirty="0">
                  <a:solidFill>
                    <a:srgbClr val="464038"/>
                  </a:solidFill>
                </a:rPr>
                <a:t>成果事例集</a:t>
              </a:r>
              <a:r>
                <a:rPr kumimoji="1" lang="en-US" altLang="ja-JP" sz="971" dirty="0">
                  <a:solidFill>
                    <a:srgbClr val="464038"/>
                  </a:solidFill>
                </a:rPr>
                <a:t>URL</a:t>
              </a:r>
              <a:r>
                <a:rPr kumimoji="1" lang="ja-JP" altLang="en-US" sz="971" dirty="0">
                  <a:solidFill>
                    <a:srgbClr val="464038"/>
                  </a:solidFill>
                </a:rPr>
                <a:t>　：</a:t>
              </a:r>
              <a:r>
                <a:rPr kumimoji="1" lang="en-US" altLang="ja-JP" sz="971" dirty="0">
                  <a:solidFill>
                    <a:srgbClr val="464038"/>
                  </a:solidFill>
                </a:rPr>
                <a:t>https://www.cao.go.jp/bunken-suishin/jirei/2022/index.html</a:t>
              </a:r>
              <a:r>
                <a:rPr kumimoji="1" lang="ja-JP" altLang="en-US" sz="971" dirty="0">
                  <a:solidFill>
                    <a:srgbClr val="464038"/>
                  </a:solidFill>
                </a:rPr>
                <a:t>　</a:t>
              </a:r>
            </a:p>
          </p:txBody>
        </p:sp>
        <p:sp>
          <p:nvSpPr>
            <p:cNvPr id="18" name="テキスト ボックス 17"/>
            <p:cNvSpPr txBox="1"/>
            <p:nvPr/>
          </p:nvSpPr>
          <p:spPr>
            <a:xfrm>
              <a:off x="7446771" y="6348007"/>
              <a:ext cx="980077" cy="196639"/>
            </a:xfrm>
            <a:prstGeom prst="rect">
              <a:avLst/>
            </a:prstGeom>
            <a:grpFill/>
          </p:spPr>
          <p:txBody>
            <a:bodyPr wrap="square" rtlCol="0">
              <a:spAutoFit/>
            </a:bodyPr>
            <a:lstStyle/>
            <a:p>
              <a:pPr algn="ctr"/>
              <a:r>
                <a:rPr kumimoji="1" lang="ja-JP" altLang="en-US" sz="779" dirty="0">
                  <a:solidFill>
                    <a:srgbClr val="464038"/>
                  </a:solidFill>
                </a:rPr>
                <a:t>▼ハンドブック</a:t>
              </a:r>
              <a:endParaRPr kumimoji="1" lang="ja-JP" altLang="en-US" sz="624" dirty="0">
                <a:solidFill>
                  <a:srgbClr val="464038"/>
                </a:solidFill>
              </a:endParaRPr>
            </a:p>
          </p:txBody>
        </p:sp>
        <p:sp>
          <p:nvSpPr>
            <p:cNvPr id="19" name="テキスト ボックス 18"/>
            <p:cNvSpPr txBox="1"/>
            <p:nvPr/>
          </p:nvSpPr>
          <p:spPr>
            <a:xfrm>
              <a:off x="8329320" y="6345339"/>
              <a:ext cx="980077" cy="196639"/>
            </a:xfrm>
            <a:prstGeom prst="rect">
              <a:avLst/>
            </a:prstGeom>
            <a:grpFill/>
          </p:spPr>
          <p:txBody>
            <a:bodyPr wrap="square" rtlCol="0">
              <a:spAutoFit/>
            </a:bodyPr>
            <a:lstStyle/>
            <a:p>
              <a:pPr algn="ctr"/>
              <a:r>
                <a:rPr kumimoji="1" lang="ja-JP" altLang="en-US" sz="779" dirty="0">
                  <a:solidFill>
                    <a:srgbClr val="464038"/>
                  </a:solidFill>
                </a:rPr>
                <a:t>▼成果事例集</a:t>
              </a:r>
              <a:endParaRPr kumimoji="1" lang="ja-JP" altLang="en-US" sz="624" dirty="0">
                <a:solidFill>
                  <a:srgbClr val="464038"/>
                </a:solidFill>
              </a:endParaRPr>
            </a:p>
          </p:txBody>
        </p:sp>
      </p:grpSp>
      <p:sp>
        <p:nvSpPr>
          <p:cNvPr id="20" name="下矢印 19"/>
          <p:cNvSpPr/>
          <p:nvPr/>
        </p:nvSpPr>
        <p:spPr>
          <a:xfrm>
            <a:off x="2515417" y="3625184"/>
            <a:ext cx="1359216" cy="755002"/>
          </a:xfrm>
          <a:prstGeom prst="downArrow">
            <a:avLst/>
          </a:prstGeom>
          <a:solidFill>
            <a:srgbClr val="C7D9DF"/>
          </a:solidFill>
          <a:ln w="19050">
            <a:solidFill>
              <a:srgbClr val="464038"/>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86912">
              <a:defRPr/>
            </a:pPr>
            <a:endParaRPr kumimoji="1" lang="ja-JP" altLang="en-US" sz="1727" dirty="0">
              <a:solidFill>
                <a:prstClr val="black"/>
              </a:solidFill>
              <a:latin typeface="+mn-ea"/>
            </a:endParaRPr>
          </a:p>
        </p:txBody>
      </p:sp>
      <p:sp>
        <p:nvSpPr>
          <p:cNvPr id="21" name="テキスト ボックス 20"/>
          <p:cNvSpPr txBox="1"/>
          <p:nvPr/>
        </p:nvSpPr>
        <p:spPr>
          <a:xfrm>
            <a:off x="2648353" y="3796431"/>
            <a:ext cx="1152247" cy="324833"/>
          </a:xfrm>
          <a:prstGeom prst="rect">
            <a:avLst/>
          </a:prstGeom>
          <a:noFill/>
        </p:spPr>
        <p:txBody>
          <a:bodyPr wrap="square" rtlCol="0">
            <a:spAutoFit/>
          </a:bodyPr>
          <a:lstStyle/>
          <a:p>
            <a:pPr algn="ctr"/>
            <a:r>
              <a:rPr kumimoji="1" lang="ja-JP" altLang="en-US" sz="1511" b="1" dirty="0">
                <a:solidFill>
                  <a:srgbClr val="6E6457"/>
                </a:solidFill>
              </a:rPr>
              <a:t>見直し</a:t>
            </a:r>
          </a:p>
        </p:txBody>
      </p:sp>
      <p:sp>
        <p:nvSpPr>
          <p:cNvPr id="22" name="正方形/長方形 21"/>
          <p:cNvSpPr/>
          <p:nvPr/>
        </p:nvSpPr>
        <p:spPr>
          <a:xfrm>
            <a:off x="221979" y="1456617"/>
            <a:ext cx="404608" cy="2617340"/>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15" dirty="0">
                <a:solidFill>
                  <a:srgbClr val="464038"/>
                </a:solidFill>
                <a:latin typeface="+mn-ea"/>
              </a:rPr>
              <a:t>従</a:t>
            </a:r>
            <a:endParaRPr kumimoji="1" lang="en-US" altLang="ja-JP" sz="2115" dirty="0">
              <a:solidFill>
                <a:srgbClr val="464038"/>
              </a:solidFill>
              <a:latin typeface="+mn-ea"/>
            </a:endParaRPr>
          </a:p>
          <a:p>
            <a:pPr algn="ctr"/>
            <a:endParaRPr kumimoji="1" lang="en-US" altLang="ja-JP" sz="2115" dirty="0">
              <a:solidFill>
                <a:srgbClr val="464038"/>
              </a:solidFill>
              <a:latin typeface="+mn-ea"/>
            </a:endParaRPr>
          </a:p>
          <a:p>
            <a:pPr algn="ctr"/>
            <a:r>
              <a:rPr kumimoji="1" lang="ja-JP" altLang="en-US" sz="2115" dirty="0">
                <a:solidFill>
                  <a:srgbClr val="464038"/>
                </a:solidFill>
                <a:latin typeface="+mn-ea"/>
              </a:rPr>
              <a:t>来</a:t>
            </a:r>
          </a:p>
        </p:txBody>
      </p:sp>
      <p:sp>
        <p:nvSpPr>
          <p:cNvPr id="23" name="正方形/長方形 22"/>
          <p:cNvSpPr/>
          <p:nvPr/>
        </p:nvSpPr>
        <p:spPr>
          <a:xfrm>
            <a:off x="212843" y="4148507"/>
            <a:ext cx="404608" cy="2557899"/>
          </a:xfrm>
          <a:prstGeom prst="rect">
            <a:avLst/>
          </a:prstGeom>
          <a:no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提</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案</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実</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現</a:t>
            </a:r>
          </a:p>
          <a:p>
            <a:pPr algn="ctr"/>
            <a:r>
              <a:rPr kumimoji="1" lang="zh-TW" altLang="en-US" sz="2115" dirty="0">
                <a:solidFill>
                  <a:srgbClr val="464038"/>
                </a:solidFill>
                <a:latin typeface="游ゴシック" panose="020B0400000000000000" pitchFamily="50" charset="-128"/>
                <a:ea typeface="游ゴシック" panose="020B0400000000000000" pitchFamily="50" charset="-128"/>
              </a:rPr>
              <a:t>後</a:t>
            </a:r>
          </a:p>
        </p:txBody>
      </p:sp>
      <p:sp>
        <p:nvSpPr>
          <p:cNvPr id="24" name="爆発 1 23"/>
          <p:cNvSpPr/>
          <p:nvPr/>
        </p:nvSpPr>
        <p:spPr>
          <a:xfrm>
            <a:off x="5592463" y="1410808"/>
            <a:ext cx="1190679" cy="493348"/>
          </a:xfrm>
          <a:prstGeom prst="irregularSeal1">
            <a:avLst/>
          </a:prstGeom>
          <a:solidFill>
            <a:srgbClr val="C7D9DF"/>
          </a:solidFill>
          <a:ln>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25" name="正方形/長方形 24"/>
          <p:cNvSpPr/>
          <p:nvPr/>
        </p:nvSpPr>
        <p:spPr>
          <a:xfrm>
            <a:off x="5652815" y="1501474"/>
            <a:ext cx="989420"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支障</a:t>
            </a:r>
          </a:p>
        </p:txBody>
      </p:sp>
      <p:sp>
        <p:nvSpPr>
          <p:cNvPr id="26" name="雲 25"/>
          <p:cNvSpPr/>
          <p:nvPr/>
        </p:nvSpPr>
        <p:spPr>
          <a:xfrm>
            <a:off x="5669801" y="4150191"/>
            <a:ext cx="980333" cy="467036"/>
          </a:xfrm>
          <a:prstGeom prst="cloud">
            <a:avLst/>
          </a:prstGeom>
          <a:solidFill>
            <a:srgbClr val="C7D9DF"/>
          </a:solidFill>
          <a:ln>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27" name="正方形/長方形 26"/>
          <p:cNvSpPr/>
          <p:nvPr/>
        </p:nvSpPr>
        <p:spPr>
          <a:xfrm>
            <a:off x="5677953" y="4207943"/>
            <a:ext cx="990418" cy="330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6E6457"/>
                </a:solidFill>
              </a:rPr>
              <a:t>効果</a:t>
            </a:r>
          </a:p>
        </p:txBody>
      </p:sp>
      <p:sp>
        <p:nvSpPr>
          <p:cNvPr id="28" name="タイトル 1"/>
          <p:cNvSpPr txBox="1">
            <a:spLocks/>
          </p:cNvSpPr>
          <p:nvPr/>
        </p:nvSpPr>
        <p:spPr>
          <a:xfrm>
            <a:off x="99380" y="349989"/>
            <a:ext cx="10513871" cy="833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8694" tIns="49347" rIns="98694" bIns="49347"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defRPr/>
            </a:pPr>
            <a:r>
              <a:rPr lang="ja-JP" altLang="en-US" sz="2159" b="1" u="sng" dirty="0">
                <a:solidFill>
                  <a:srgbClr val="464038"/>
                </a:solidFill>
                <a:latin typeface="游ゴシック" panose="020B0400000000000000" pitchFamily="50" charset="-128"/>
              </a:rPr>
              <a:t>国民健康保険における高額療養費支給申請手続の簡素化</a:t>
            </a:r>
          </a:p>
        </p:txBody>
      </p:sp>
      <p:sp>
        <p:nvSpPr>
          <p:cNvPr id="29" name="角丸四角形 28"/>
          <p:cNvSpPr/>
          <p:nvPr/>
        </p:nvSpPr>
        <p:spPr>
          <a:xfrm>
            <a:off x="94932" y="345204"/>
            <a:ext cx="10493053" cy="6527769"/>
          </a:xfrm>
          <a:prstGeom prst="roundRect">
            <a:avLst>
              <a:gd name="adj" fmla="val 1796"/>
            </a:avLst>
          </a:prstGeom>
          <a:no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6" dirty="0">
              <a:solidFill>
                <a:srgbClr val="6E6457"/>
              </a:solidFill>
            </a:endParaRPr>
          </a:p>
        </p:txBody>
      </p:sp>
      <p:sp>
        <p:nvSpPr>
          <p:cNvPr id="30" name="正方形/長方形 29"/>
          <p:cNvSpPr/>
          <p:nvPr/>
        </p:nvSpPr>
        <p:spPr>
          <a:xfrm>
            <a:off x="100011" y="157256"/>
            <a:ext cx="2880000" cy="360000"/>
          </a:xfrm>
          <a:prstGeom prst="rect">
            <a:avLst/>
          </a:prstGeom>
          <a:solidFill>
            <a:srgbClr val="464038"/>
          </a:solidFill>
          <a:ln w="28575">
            <a:solidFill>
              <a:srgbClr val="4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59" b="1" dirty="0" smtClean="0">
                <a:solidFill>
                  <a:schemeClr val="bg1"/>
                </a:solidFill>
              </a:rPr>
              <a:t>（参考）提案事例</a:t>
            </a:r>
            <a:r>
              <a:rPr kumimoji="1" lang="ja-JP" altLang="en-US" sz="2159" b="1" dirty="0">
                <a:solidFill>
                  <a:schemeClr val="bg1"/>
                </a:solidFill>
              </a:rPr>
              <a:t>④</a:t>
            </a:r>
          </a:p>
        </p:txBody>
      </p:sp>
      <p:sp>
        <p:nvSpPr>
          <p:cNvPr id="31" name="角丸四角形 30"/>
          <p:cNvSpPr/>
          <p:nvPr/>
        </p:nvSpPr>
        <p:spPr>
          <a:xfrm>
            <a:off x="903849" y="4540060"/>
            <a:ext cx="4578826" cy="913181"/>
          </a:xfrm>
          <a:prstGeom prst="roundRect">
            <a:avLst/>
          </a:prstGeom>
          <a:solidFill>
            <a:srgbClr val="C7D9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32" name="テキスト ボックス 31"/>
          <p:cNvSpPr txBox="1"/>
          <p:nvPr/>
        </p:nvSpPr>
        <p:spPr>
          <a:xfrm>
            <a:off x="968576" y="4594581"/>
            <a:ext cx="4530546" cy="830997"/>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defTabSz="986912">
              <a:defRPr/>
            </a:pPr>
            <a:r>
              <a:rPr kumimoji="1" lang="ja-JP" altLang="en-US" sz="1600" b="1" dirty="0">
                <a:solidFill>
                  <a:srgbClr val="464038"/>
                </a:solidFill>
                <a:latin typeface="+mn-ea"/>
              </a:rPr>
              <a:t>市区町村が条例等で別段の定めをすることで</a:t>
            </a:r>
            <a:r>
              <a:rPr kumimoji="1" lang="ja-JP" altLang="en-US" sz="1600" b="1" dirty="0" smtClean="0">
                <a:solidFill>
                  <a:srgbClr val="464038"/>
                </a:solidFill>
                <a:latin typeface="+mn-ea"/>
              </a:rPr>
              <a:t>、</a:t>
            </a:r>
            <a:endParaRPr kumimoji="1" lang="en-US" altLang="ja-JP" sz="1600" b="1" dirty="0" smtClean="0">
              <a:solidFill>
                <a:srgbClr val="464038"/>
              </a:solidFill>
              <a:latin typeface="+mn-ea"/>
            </a:endParaRPr>
          </a:p>
          <a:p>
            <a:pPr algn="ctr" defTabSz="986912">
              <a:defRPr/>
            </a:pPr>
            <a:r>
              <a:rPr kumimoji="1" lang="en-US" altLang="ja-JP" sz="1600" b="1" dirty="0" smtClean="0">
                <a:solidFill>
                  <a:srgbClr val="EE7D50"/>
                </a:solidFill>
                <a:latin typeface="+mn-ea"/>
              </a:rPr>
              <a:t>70</a:t>
            </a:r>
            <a:r>
              <a:rPr kumimoji="1" lang="ja-JP" altLang="en-US" sz="1600" b="1" dirty="0">
                <a:solidFill>
                  <a:srgbClr val="EE7D50"/>
                </a:solidFill>
                <a:latin typeface="+mn-ea"/>
              </a:rPr>
              <a:t>歳未満の被保険者も申請手続</a:t>
            </a:r>
            <a:r>
              <a:rPr kumimoji="1" lang="ja-JP" altLang="en-US" sz="1600" b="1" dirty="0" smtClean="0">
                <a:solidFill>
                  <a:srgbClr val="EE7D50"/>
                </a:solidFill>
                <a:latin typeface="+mn-ea"/>
              </a:rPr>
              <a:t>を</a:t>
            </a:r>
            <a:endParaRPr kumimoji="1" lang="en-US" altLang="ja-JP" sz="1600" b="1" dirty="0" smtClean="0">
              <a:solidFill>
                <a:srgbClr val="EE7D50"/>
              </a:solidFill>
              <a:latin typeface="+mn-ea"/>
            </a:endParaRPr>
          </a:p>
          <a:p>
            <a:pPr algn="ctr" defTabSz="986912">
              <a:defRPr/>
            </a:pPr>
            <a:r>
              <a:rPr kumimoji="1" lang="ja-JP" altLang="en-US" sz="1600" b="1" dirty="0" smtClean="0">
                <a:solidFill>
                  <a:srgbClr val="EE7D50"/>
                </a:solidFill>
                <a:latin typeface="+mn-ea"/>
              </a:rPr>
              <a:t>簡素化</a:t>
            </a:r>
            <a:r>
              <a:rPr kumimoji="1" lang="ja-JP" altLang="en-US" sz="1600" b="1" dirty="0">
                <a:solidFill>
                  <a:srgbClr val="EE7D50"/>
                </a:solidFill>
                <a:latin typeface="+mn-ea"/>
              </a:rPr>
              <a:t>することが可能に</a:t>
            </a:r>
          </a:p>
        </p:txBody>
      </p:sp>
      <p:sp>
        <p:nvSpPr>
          <p:cNvPr id="33" name="角丸四角形 32"/>
          <p:cNvSpPr/>
          <p:nvPr/>
        </p:nvSpPr>
        <p:spPr>
          <a:xfrm>
            <a:off x="91409" y="1001716"/>
            <a:ext cx="10475759" cy="2994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defRPr/>
            </a:pPr>
            <a:r>
              <a:rPr kumimoji="1" lang="zh-TW" altLang="en-US" sz="1511" dirty="0">
                <a:solidFill>
                  <a:srgbClr val="464038"/>
                </a:solidFill>
                <a:latin typeface="游ゴシック" panose="020B0400000000000000" pitchFamily="50" charset="-128"/>
                <a:ea typeface="游ゴシック" panose="020B0400000000000000" pitchFamily="50" charset="-128"/>
              </a:rPr>
              <a:t>提案主体：砥部町、松山市、宇和島市、八幡浜市、大洲市、松前町、内子町、伊方町、松野町、愛南町</a:t>
            </a:r>
          </a:p>
        </p:txBody>
      </p:sp>
      <p:sp>
        <p:nvSpPr>
          <p:cNvPr id="34" name="テキスト ボックス 33"/>
          <p:cNvSpPr txBox="1"/>
          <p:nvPr/>
        </p:nvSpPr>
        <p:spPr>
          <a:xfrm>
            <a:off x="6006721" y="1883425"/>
            <a:ext cx="4685090"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a:t>
            </a:r>
            <a:r>
              <a:rPr kumimoji="1" lang="en-US" altLang="ja-JP" sz="1600" b="0" i="0" u="sng"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70</a:t>
            </a:r>
            <a:r>
              <a:rPr kumimoji="1" lang="ja-JP" altLang="en-US" sz="1600" b="0" i="0" u="sng"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歳未満の被保険者</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は、自己負担限度額を</a:t>
            </a:r>
            <a:endParaRPr kumimoji="1" lang="en-US" altLang="ja-JP"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464038"/>
                </a:solidFill>
                <a:latin typeface="游ゴシック" panose="020B0400000000000000" pitchFamily="50" charset="-128"/>
                <a:ea typeface="游ゴシック" panose="020B0400000000000000" pitchFamily="50" charset="-128"/>
              </a:rPr>
              <a:t> </a:t>
            </a:r>
            <a:r>
              <a:rPr kumimoji="1" lang="ja-JP" altLang="en-US" sz="1600" dirty="0" smtClean="0">
                <a:solidFill>
                  <a:srgbClr val="464038"/>
                </a:solidFill>
                <a:latin typeface="游ゴシック" panose="020B0400000000000000" pitchFamily="50" charset="-128"/>
                <a:ea typeface="游ゴシック" panose="020B0400000000000000" pitchFamily="50" charset="-128"/>
              </a:rPr>
              <a:t>  </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超えた月毎に</a:t>
            </a:r>
            <a:r>
              <a:rPr kumimoji="1" lang="ja-JP" altLang="en-US" sz="1600" b="0" i="0" u="sng"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市区町村</a:t>
            </a:r>
            <a:r>
              <a:rPr kumimoji="1" lang="ja-JP" altLang="en-US" sz="1600" b="0" i="0" u="sng"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に</a:t>
            </a:r>
            <a:r>
              <a:rPr kumimoji="1" lang="ja-JP" altLang="en-US" sz="1600" b="0" i="0" u="sng"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支給申請書を提出</a:t>
            </a:r>
            <a:endParaRPr kumimoji="1" lang="en-US" altLang="ja-JP" sz="1600" b="0" i="0" u="sng"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sng" dirty="0">
              <a:solidFill>
                <a:srgbClr val="464038"/>
              </a:solidFill>
              <a:latin typeface="游ゴシック" panose="020B0400000000000000" pitchFamily="50" charset="-128"/>
              <a:ea typeface="游ゴシック" panose="020B0400000000000000" pitchFamily="50" charset="-128"/>
            </a:endParaRPr>
          </a:p>
          <a:p>
            <a:pPr lvl="0" defTabSz="914400">
              <a:defRPr/>
            </a:pPr>
            <a:r>
              <a:rPr kumimoji="1" lang="ja-JP" altLang="en-US" sz="1600" dirty="0">
                <a:solidFill>
                  <a:srgbClr val="464038"/>
                </a:solidFill>
                <a:latin typeface="游ゴシック" panose="020B0400000000000000" pitchFamily="50" charset="-128"/>
              </a:rPr>
              <a:t>○</a:t>
            </a:r>
            <a:r>
              <a:rPr kumimoji="1" lang="ja-JP" altLang="en-US" sz="1600" u="sng" dirty="0">
                <a:solidFill>
                  <a:srgbClr val="464038"/>
                </a:solidFill>
                <a:latin typeface="游ゴシック" panose="020B0400000000000000" pitchFamily="50" charset="-128"/>
              </a:rPr>
              <a:t>市区町村</a:t>
            </a:r>
            <a:r>
              <a:rPr kumimoji="1" lang="ja-JP" altLang="en-US" sz="1600" dirty="0">
                <a:solidFill>
                  <a:srgbClr val="464038"/>
                </a:solidFill>
                <a:latin typeface="游ゴシック" panose="020B0400000000000000" pitchFamily="50" charset="-128"/>
              </a:rPr>
              <a:t>は、提出された</a:t>
            </a:r>
            <a:r>
              <a:rPr kumimoji="1" lang="ja-JP" altLang="en-US" sz="1600" u="sng" dirty="0">
                <a:solidFill>
                  <a:srgbClr val="464038"/>
                </a:solidFill>
                <a:latin typeface="游ゴシック" panose="020B0400000000000000" pitchFamily="50" charset="-128"/>
              </a:rPr>
              <a:t>申請書の内容を</a:t>
            </a:r>
            <a:endParaRPr kumimoji="1" lang="en-US" altLang="ja-JP" sz="1600" u="sng" dirty="0">
              <a:solidFill>
                <a:srgbClr val="464038"/>
              </a:solidFill>
              <a:latin typeface="游ゴシック" panose="020B0400000000000000" pitchFamily="50" charset="-128"/>
            </a:endParaRPr>
          </a:p>
          <a:p>
            <a:pPr lvl="0" defTabSz="914400">
              <a:defRPr/>
            </a:pPr>
            <a:r>
              <a:rPr kumimoji="1" lang="ja-JP" altLang="en-US" sz="1600" dirty="0">
                <a:solidFill>
                  <a:srgbClr val="464038"/>
                </a:solidFill>
                <a:latin typeface="游ゴシック" panose="020B0400000000000000" pitchFamily="50" charset="-128"/>
              </a:rPr>
              <a:t>    </a:t>
            </a:r>
            <a:r>
              <a:rPr kumimoji="1" lang="ja-JP" altLang="en-US" sz="1600" u="sng" dirty="0">
                <a:solidFill>
                  <a:srgbClr val="464038"/>
                </a:solidFill>
                <a:latin typeface="游ゴシック" panose="020B0400000000000000" pitchFamily="50" charset="-128"/>
              </a:rPr>
              <a:t>確認</a:t>
            </a:r>
            <a:r>
              <a:rPr kumimoji="1" lang="ja-JP" altLang="en-US" sz="1600" dirty="0">
                <a:solidFill>
                  <a:srgbClr val="464038"/>
                </a:solidFill>
                <a:latin typeface="游ゴシック" panose="020B0400000000000000" pitchFamily="50" charset="-128"/>
              </a:rPr>
              <a:t>する必要</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sng"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p:txBody>
      </p:sp>
      <p:sp>
        <p:nvSpPr>
          <p:cNvPr id="35" name="テキスト ボックス 34"/>
          <p:cNvSpPr txBox="1"/>
          <p:nvPr/>
        </p:nvSpPr>
        <p:spPr>
          <a:xfrm>
            <a:off x="6329984" y="4741451"/>
            <a:ext cx="3765842" cy="707886"/>
          </a:xfrm>
          <a:prstGeom prst="rect">
            <a:avLst/>
          </a:prstGeom>
          <a:noFill/>
        </p:spPr>
        <p:txBody>
          <a:bodyPr wrap="square" rtlCol="0">
            <a:spAutoFit/>
          </a:bodyPr>
          <a:lstStyle/>
          <a:p>
            <a:pPr marL="144000" marR="0" lvl="0" indent="-1440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○申請</a:t>
            </a:r>
            <a:r>
              <a:rPr kumimoji="1" lang="ja-JP" altLang="en-US" sz="16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に</a:t>
            </a: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係る</a:t>
            </a:r>
            <a:r>
              <a:rPr kumimoji="1" lang="ja-JP" altLang="en-US" sz="1600" b="1" i="0" u="sng" strike="noStrike" kern="1200" cap="none" spc="0" normalizeH="0" baseline="0" noProof="0" dirty="0">
                <a:ln>
                  <a:noFill/>
                </a:ln>
                <a:solidFill>
                  <a:srgbClr val="EE7D50"/>
                </a:solidFill>
                <a:effectLst/>
                <a:uLnTx/>
                <a:uFillTx/>
                <a:latin typeface="游ゴシック" panose="020B0400000000000000" pitchFamily="50" charset="-128"/>
                <a:ea typeface="游ゴシック" panose="020B0400000000000000" pitchFamily="50" charset="-128"/>
              </a:rPr>
              <a:t>被保険者</a:t>
            </a:r>
            <a:r>
              <a:rPr kumimoji="1" lang="ja-JP" altLang="en-US" sz="1600" b="1" i="0" u="sng"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rPr>
              <a:t>の</a:t>
            </a:r>
            <a:r>
              <a:rPr kumimoji="1" lang="ja-JP" altLang="en-US" sz="1600" b="1" i="0" u="sng" strike="noStrike" kern="1200" cap="none" spc="0" normalizeH="0" baseline="0" noProof="0" dirty="0">
                <a:ln>
                  <a:noFill/>
                </a:ln>
                <a:solidFill>
                  <a:srgbClr val="EE7D50"/>
                </a:solidFill>
                <a:effectLst/>
                <a:uLnTx/>
                <a:uFillTx/>
                <a:latin typeface="游ゴシック" panose="020B0400000000000000" pitchFamily="50" charset="-128"/>
                <a:ea typeface="游ゴシック" panose="020B0400000000000000" pitchFamily="50" charset="-128"/>
              </a:rPr>
              <a:t>負担軽減</a:t>
            </a:r>
            <a:endParaRPr kumimoji="1" lang="en-US" altLang="ja-JP" sz="1600" b="1" i="0" u="sng" strike="noStrike" kern="1200" cap="none" spc="0" normalizeH="0" baseline="0" noProof="0" dirty="0">
              <a:ln>
                <a:noFill/>
              </a:ln>
              <a:solidFill>
                <a:srgbClr val="EE7D50"/>
              </a:solidFill>
              <a:effectLst/>
              <a:uLnTx/>
              <a:uFillTx/>
              <a:latin typeface="游ゴシック" panose="020B0400000000000000" pitchFamily="50" charset="-128"/>
              <a:ea typeface="游ゴシック" panose="020B0400000000000000" pitchFamily="50" charset="-128"/>
            </a:endParaRPr>
          </a:p>
          <a:p>
            <a:pPr marL="144000" marR="0" lvl="0" indent="-1440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endParaRPr kumimoji="1" lang="en-US" altLang="ja-JP" sz="8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144000" marR="0" lvl="0" indent="-1440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a:t>
            </a:r>
            <a:r>
              <a:rPr kumimoji="1" lang="ja-JP" altLang="en-US" sz="1600" b="1" i="0" u="sng"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rPr>
              <a:t>市</a:t>
            </a:r>
            <a:r>
              <a:rPr kumimoji="1" lang="ja-JP" altLang="en-US" sz="1600" b="1" i="0" u="sng" strike="noStrike" kern="1200" cap="none" spc="0" normalizeH="0" baseline="0" noProof="0" dirty="0">
                <a:ln>
                  <a:noFill/>
                </a:ln>
                <a:solidFill>
                  <a:srgbClr val="EE7D50"/>
                </a:solidFill>
                <a:effectLst/>
                <a:uLnTx/>
                <a:uFillTx/>
                <a:latin typeface="游ゴシック" panose="020B0400000000000000" pitchFamily="50" charset="-128"/>
                <a:ea typeface="游ゴシック" panose="020B0400000000000000" pitchFamily="50" charset="-128"/>
              </a:rPr>
              <a:t>区町村の事務負担</a:t>
            </a:r>
            <a:r>
              <a:rPr kumimoji="1" lang="ja-JP" altLang="en-US" sz="1600" b="1" i="0" u="sng"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rPr>
              <a:t>軽減</a:t>
            </a:r>
            <a:endParaRPr kumimoji="1" lang="en-US" altLang="ja-JP" sz="1600" b="1" i="0" u="sng" strike="noStrike" kern="1200" cap="none" spc="0" normalizeH="0" baseline="0" noProof="0" dirty="0">
              <a:ln>
                <a:noFill/>
              </a:ln>
              <a:solidFill>
                <a:srgbClr val="EE7D50"/>
              </a:solidFill>
              <a:effectLst/>
              <a:uLnTx/>
              <a:uFillTx/>
              <a:latin typeface="游ゴシック" panose="020B0400000000000000" pitchFamily="50" charset="-128"/>
              <a:ea typeface="游ゴシック" panose="020B0400000000000000" pitchFamily="50" charset="-128"/>
            </a:endParaRPr>
          </a:p>
        </p:txBody>
      </p:sp>
      <p:sp>
        <p:nvSpPr>
          <p:cNvPr id="36" name="テキスト ボックス 35"/>
          <p:cNvSpPr txBox="1"/>
          <p:nvPr/>
        </p:nvSpPr>
        <p:spPr>
          <a:xfrm>
            <a:off x="869924" y="1803082"/>
            <a:ext cx="4684720"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○高額療養費の</a:t>
            </a: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支給を申請する際</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en-US" altLang="ja-JP" sz="16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70</a:t>
            </a:r>
            <a:r>
              <a:rPr kumimoji="1" lang="ja-JP" altLang="en-US" sz="16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歳未満の</a:t>
            </a:r>
            <a:endParaRPr kumimoji="1" lang="en-US" altLang="ja-JP" sz="16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16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被保険者</a:t>
            </a: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16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月毎</a:t>
            </a:r>
            <a:r>
              <a:rPr kumimoji="1" lang="ja-JP" altLang="en-US" sz="16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に申請書を市区町村</a:t>
            </a:r>
            <a:r>
              <a:rPr kumimoji="1" lang="ja-JP" altLang="en-US" sz="16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に提出</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し</a:t>
            </a:r>
            <a:endPar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prstClr val="black"/>
                </a:solidFill>
                <a:latin typeface="游ゴシック" panose="020B0400000000000000" pitchFamily="50" charset="-128"/>
                <a:ea typeface="游ゴシック" panose="020B0400000000000000"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なければならない</a:t>
            </a:r>
            <a:endPar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lvl="0" defTabSz="914400">
              <a:defRPr/>
            </a:pPr>
            <a:r>
              <a:rPr kumimoji="1" lang="ja-JP" altLang="en-US" sz="1600" dirty="0">
                <a:solidFill>
                  <a:prstClr val="black"/>
                </a:solidFill>
                <a:latin typeface="游ゴシック" panose="020B0400000000000000" pitchFamily="50" charset="-128"/>
              </a:rPr>
              <a:t>○一方で、</a:t>
            </a:r>
            <a:r>
              <a:rPr kumimoji="1" lang="en-US" altLang="ja-JP" sz="1600" b="1" u="sng" dirty="0">
                <a:solidFill>
                  <a:prstClr val="black"/>
                </a:solidFill>
                <a:latin typeface="游ゴシック" panose="020B0400000000000000" pitchFamily="50" charset="-128"/>
              </a:rPr>
              <a:t>70</a:t>
            </a:r>
            <a:r>
              <a:rPr kumimoji="1" lang="ja-JP" altLang="en-US" sz="1600" b="1" u="sng" dirty="0">
                <a:solidFill>
                  <a:prstClr val="black"/>
                </a:solidFill>
                <a:latin typeface="游ゴシック" panose="020B0400000000000000" pitchFamily="50" charset="-128"/>
              </a:rPr>
              <a:t>歳以上</a:t>
            </a:r>
            <a:r>
              <a:rPr kumimoji="1" lang="en-US" altLang="ja-JP" sz="1600" b="1" u="sng" dirty="0">
                <a:solidFill>
                  <a:prstClr val="black"/>
                </a:solidFill>
                <a:latin typeface="游ゴシック" panose="020B0400000000000000" pitchFamily="50" charset="-128"/>
              </a:rPr>
              <a:t>75</a:t>
            </a:r>
            <a:r>
              <a:rPr kumimoji="1" lang="ja-JP" altLang="en-US" sz="1600" b="1" u="sng" dirty="0">
                <a:solidFill>
                  <a:prstClr val="black"/>
                </a:solidFill>
                <a:latin typeface="游ゴシック" panose="020B0400000000000000" pitchFamily="50" charset="-128"/>
              </a:rPr>
              <a:t>歳未満の被保険者</a:t>
            </a:r>
            <a:r>
              <a:rPr kumimoji="1" lang="ja-JP" altLang="en-US" sz="1600" dirty="0">
                <a:solidFill>
                  <a:prstClr val="black"/>
                </a:solidFill>
                <a:latin typeface="游ゴシック" panose="020B0400000000000000" pitchFamily="50" charset="-128"/>
              </a:rPr>
              <a:t>は、</a:t>
            </a:r>
            <a:endParaRPr kumimoji="1" lang="en-US" altLang="ja-JP" sz="1600" dirty="0">
              <a:solidFill>
                <a:prstClr val="black"/>
              </a:solidFill>
              <a:latin typeface="游ゴシック" panose="020B0400000000000000" pitchFamily="50" charset="-128"/>
            </a:endParaRPr>
          </a:p>
          <a:p>
            <a:pPr lvl="0" defTabSz="914400">
              <a:defRPr/>
            </a:pPr>
            <a:r>
              <a:rPr kumimoji="1" lang="ja-JP" altLang="en-US" sz="1600" dirty="0">
                <a:solidFill>
                  <a:prstClr val="black"/>
                </a:solidFill>
                <a:latin typeface="游ゴシック" panose="020B0400000000000000" pitchFamily="50" charset="-128"/>
              </a:rPr>
              <a:t>　</a:t>
            </a:r>
            <a:r>
              <a:rPr kumimoji="1" lang="ja-JP" altLang="en-US" sz="1600" dirty="0" smtClean="0">
                <a:solidFill>
                  <a:prstClr val="black"/>
                </a:solidFill>
                <a:latin typeface="游ゴシック" panose="020B0400000000000000" pitchFamily="50" charset="-128"/>
              </a:rPr>
              <a:t>市区</a:t>
            </a:r>
            <a:r>
              <a:rPr kumimoji="1" lang="ja-JP" altLang="en-US" sz="1600" dirty="0">
                <a:solidFill>
                  <a:prstClr val="black"/>
                </a:solidFill>
                <a:latin typeface="游ゴシック" panose="020B0400000000000000" pitchFamily="50" charset="-128"/>
              </a:rPr>
              <a:t>町村が条例等で別段の定めをする</a:t>
            </a:r>
            <a:r>
              <a:rPr kumimoji="1" lang="ja-JP" altLang="en-US" sz="1600" dirty="0" smtClean="0">
                <a:solidFill>
                  <a:prstClr val="black"/>
                </a:solidFill>
                <a:latin typeface="游ゴシック" panose="020B0400000000000000" pitchFamily="50" charset="-128"/>
              </a:rPr>
              <a:t>ことで、</a:t>
            </a:r>
            <a:endParaRPr kumimoji="1" lang="en-US" altLang="ja-JP" sz="1600" dirty="0" smtClean="0">
              <a:solidFill>
                <a:prstClr val="black"/>
              </a:solidFill>
              <a:latin typeface="游ゴシック" panose="020B0400000000000000" pitchFamily="50" charset="-128"/>
            </a:endParaRPr>
          </a:p>
          <a:p>
            <a:pPr lvl="0" defTabSz="914400">
              <a:defRPr/>
            </a:pPr>
            <a:r>
              <a:rPr kumimoji="1" lang="ja-JP" altLang="en-US" sz="1600" b="1" dirty="0">
                <a:solidFill>
                  <a:prstClr val="black"/>
                </a:solidFill>
                <a:latin typeface="游ゴシック" panose="020B0400000000000000" pitchFamily="50" charset="-128"/>
              </a:rPr>
              <a:t>　</a:t>
            </a:r>
            <a:r>
              <a:rPr kumimoji="1" lang="ja-JP" altLang="en-US" sz="1600" b="1" u="sng" dirty="0" smtClean="0">
                <a:solidFill>
                  <a:prstClr val="black"/>
                </a:solidFill>
                <a:latin typeface="游ゴシック" panose="020B0400000000000000" pitchFamily="50" charset="-128"/>
              </a:rPr>
              <a:t>手続の簡素化が可能</a:t>
            </a:r>
            <a:endParaRPr kumimoji="1" lang="ja-JP" altLang="en-US" sz="1600" b="1" dirty="0" smtClean="0">
              <a:solidFill>
                <a:prstClr val="black"/>
              </a:solidFill>
              <a:latin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7" name="正方形/長方形 36"/>
          <p:cNvSpPr/>
          <p:nvPr/>
        </p:nvSpPr>
        <p:spPr>
          <a:xfrm>
            <a:off x="6306618" y="3410087"/>
            <a:ext cx="3686341" cy="31173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sng"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rPr>
              <a:t>被保険者、市区町村双方の負担に</a:t>
            </a:r>
            <a:endParaRPr kumimoji="1" lang="en-US" altLang="ja-JP" sz="1600" b="1" i="0" u="sng" strike="noStrike" kern="1200" cap="none" spc="0" normalizeH="0" baseline="0" noProof="0" dirty="0" smtClean="0">
              <a:ln>
                <a:noFill/>
              </a:ln>
              <a:solidFill>
                <a:srgbClr val="EE7D50"/>
              </a:solidFill>
              <a:effectLst/>
              <a:uLnTx/>
              <a:uFillTx/>
              <a:latin typeface="游ゴシック" panose="020B0400000000000000" pitchFamily="50" charset="-128"/>
              <a:ea typeface="游ゴシック" panose="020B0400000000000000" pitchFamily="50" charset="-128"/>
            </a:endParaRPr>
          </a:p>
        </p:txBody>
      </p:sp>
      <p:sp>
        <p:nvSpPr>
          <p:cNvPr id="38" name="テキスト ボックス 37"/>
          <p:cNvSpPr txBox="1"/>
          <p:nvPr/>
        </p:nvSpPr>
        <p:spPr>
          <a:xfrm>
            <a:off x="839626" y="5742508"/>
            <a:ext cx="4795764"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初回申請時に口座情報を登録することで</a:t>
            </a:r>
            <a:r>
              <a:rPr kumimoji="1" lang="ja-JP" altLang="en-US" sz="14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a:t>
            </a:r>
            <a:endParaRPr kumimoji="1" lang="en-US" altLang="ja-JP" sz="14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月毎</a:t>
            </a:r>
            <a:r>
              <a:rPr kumimoji="1" lang="ja-JP" altLang="en-US" sz="14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の申請を行わなくても、支給を</a:t>
            </a:r>
            <a:r>
              <a:rPr kumimoji="1" lang="ja-JP" altLang="en-US" sz="1400" b="0" i="0" u="none" strike="noStrike" kern="1200" cap="none" spc="0" normalizeH="0" baseline="0" noProof="0" dirty="0" smtClean="0">
                <a:ln>
                  <a:noFill/>
                </a:ln>
                <a:solidFill>
                  <a:srgbClr val="464038"/>
                </a:solidFill>
                <a:effectLst/>
                <a:uLnTx/>
                <a:uFillTx/>
                <a:latin typeface="游ゴシック" panose="020B0400000000000000" pitchFamily="50" charset="-128"/>
                <a:ea typeface="游ゴシック" panose="020B0400000000000000" pitchFamily="50" charset="-128"/>
              </a:rPr>
              <a:t>受けることが</a:t>
            </a:r>
            <a:r>
              <a:rPr kumimoji="1" lang="ja-JP" altLang="en-US" sz="1400" b="0" i="0" u="none" strike="noStrike" kern="1200" cap="none" spc="0" normalizeH="0" baseline="0" noProof="0" dirty="0">
                <a:ln>
                  <a:noFill/>
                </a:ln>
                <a:solidFill>
                  <a:srgbClr val="464038"/>
                </a:solidFill>
                <a:effectLst/>
                <a:uLnTx/>
                <a:uFillTx/>
                <a:latin typeface="游ゴシック" panose="020B0400000000000000" pitchFamily="50" charset="-128"/>
                <a:ea typeface="游ゴシック" panose="020B0400000000000000" pitchFamily="50" charset="-128"/>
              </a:rPr>
              <a:t>可能に</a:t>
            </a:r>
          </a:p>
        </p:txBody>
      </p:sp>
      <p:sp>
        <p:nvSpPr>
          <p:cNvPr id="39" name="二等辺三角形 38"/>
          <p:cNvSpPr/>
          <p:nvPr/>
        </p:nvSpPr>
        <p:spPr>
          <a:xfrm flipV="1">
            <a:off x="7730474" y="3222064"/>
            <a:ext cx="964861" cy="131078"/>
          </a:xfrm>
          <a:prstGeom prst="triangle">
            <a:avLst/>
          </a:prstGeom>
          <a:solidFill>
            <a:srgbClr val="6E64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59"/>
          </a:p>
        </p:txBody>
      </p:sp>
      <p:pic>
        <p:nvPicPr>
          <p:cNvPr id="44" name="図 43"/>
          <p:cNvPicPr>
            <a:picLocks noChangeAspect="1"/>
          </p:cNvPicPr>
          <p:nvPr/>
        </p:nvPicPr>
        <p:blipFill>
          <a:blip r:embed="rId3"/>
          <a:stretch>
            <a:fillRect/>
          </a:stretch>
        </p:blipFill>
        <p:spPr>
          <a:xfrm>
            <a:off x="8629994" y="5499195"/>
            <a:ext cx="1408298" cy="938865"/>
          </a:xfrm>
          <a:prstGeom prst="rect">
            <a:avLst/>
          </a:prstGeom>
        </p:spPr>
      </p:pic>
      <p:pic>
        <p:nvPicPr>
          <p:cNvPr id="41" name="図 40"/>
          <p:cNvPicPr>
            <a:picLocks noChangeAspect="1"/>
          </p:cNvPicPr>
          <p:nvPr/>
        </p:nvPicPr>
        <p:blipFill>
          <a:blip r:embed="rId4"/>
          <a:stretch>
            <a:fillRect/>
          </a:stretch>
        </p:blipFill>
        <p:spPr>
          <a:xfrm>
            <a:off x="9578497" y="7069399"/>
            <a:ext cx="480214" cy="465438"/>
          </a:xfrm>
          <a:prstGeom prst="rect">
            <a:avLst/>
          </a:prstGeom>
        </p:spPr>
      </p:pic>
      <p:pic>
        <p:nvPicPr>
          <p:cNvPr id="42" name="図 41"/>
          <p:cNvPicPr>
            <a:picLocks noChangeAspect="1"/>
          </p:cNvPicPr>
          <p:nvPr/>
        </p:nvPicPr>
        <p:blipFill>
          <a:blip r:embed="rId5"/>
          <a:stretch>
            <a:fillRect/>
          </a:stretch>
        </p:blipFill>
        <p:spPr>
          <a:xfrm>
            <a:off x="8621080" y="7069541"/>
            <a:ext cx="473927" cy="466636"/>
          </a:xfrm>
          <a:prstGeom prst="rect">
            <a:avLst/>
          </a:prstGeom>
        </p:spPr>
      </p:pic>
    </p:spTree>
    <p:extLst>
      <p:ext uri="{BB962C8B-B14F-4D97-AF65-F5344CB8AC3E}">
        <p14:creationId xmlns:p14="http://schemas.microsoft.com/office/powerpoint/2010/main" val="19415173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1525</Words>
  <Application>Microsoft Office PowerPoint</Application>
  <PresentationFormat>ユーザー設定</PresentationFormat>
  <Paragraphs>222</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2022-07-08T00:38:02Z</dcterms:created>
  <dcterms:modified xsi:type="dcterms:W3CDTF">2022-07-11T06:57:33Z</dcterms:modified>
</cp:coreProperties>
</file>